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48"/>
  </p:notesMasterIdLst>
  <p:sldIdLst>
    <p:sldId id="256" r:id="rId2"/>
    <p:sldId id="284" r:id="rId3"/>
    <p:sldId id="329" r:id="rId4"/>
    <p:sldId id="330" r:id="rId5"/>
    <p:sldId id="331" r:id="rId6"/>
    <p:sldId id="332" r:id="rId7"/>
    <p:sldId id="333" r:id="rId8"/>
    <p:sldId id="334" r:id="rId9"/>
    <p:sldId id="335" r:id="rId10"/>
    <p:sldId id="336" r:id="rId11"/>
    <p:sldId id="257" r:id="rId12"/>
    <p:sldId id="327" r:id="rId13"/>
    <p:sldId id="337" r:id="rId14"/>
    <p:sldId id="303" r:id="rId15"/>
    <p:sldId id="287" r:id="rId16"/>
    <p:sldId id="304" r:id="rId17"/>
    <p:sldId id="305" r:id="rId18"/>
    <p:sldId id="306" r:id="rId19"/>
    <p:sldId id="285" r:id="rId20"/>
    <p:sldId id="307" r:id="rId21"/>
    <p:sldId id="308" r:id="rId22"/>
    <p:sldId id="263" r:id="rId23"/>
    <p:sldId id="296" r:id="rId24"/>
    <p:sldId id="297" r:id="rId25"/>
    <p:sldId id="298" r:id="rId26"/>
    <p:sldId id="309" r:id="rId27"/>
    <p:sldId id="310" r:id="rId28"/>
    <p:sldId id="311" r:id="rId29"/>
    <p:sldId id="312" r:id="rId30"/>
    <p:sldId id="313" r:id="rId31"/>
    <p:sldId id="314" r:id="rId32"/>
    <p:sldId id="315" r:id="rId33"/>
    <p:sldId id="272" r:id="rId34"/>
    <p:sldId id="316" r:id="rId35"/>
    <p:sldId id="317" r:id="rId36"/>
    <p:sldId id="318" r:id="rId37"/>
    <p:sldId id="262" r:id="rId38"/>
    <p:sldId id="319" r:id="rId39"/>
    <p:sldId id="261" r:id="rId40"/>
    <p:sldId id="320" r:id="rId41"/>
    <p:sldId id="321" r:id="rId42"/>
    <p:sldId id="322" r:id="rId43"/>
    <p:sldId id="323" r:id="rId44"/>
    <p:sldId id="324" r:id="rId45"/>
    <p:sldId id="325" r:id="rId46"/>
    <p:sldId id="326" r:id="rId47"/>
  </p:sldIdLst>
  <p:sldSz cx="9144000" cy="5143500" type="screen16x9"/>
  <p:notesSz cx="6858000" cy="9144000"/>
  <p:embeddedFontLst>
    <p:embeddedFont>
      <p:font typeface="Merriweather" panose="020B0604020202020204" charset="0"/>
      <p:regular r:id="rId49"/>
      <p:bold r:id="rId50"/>
      <p:italic r:id="rId51"/>
      <p:boldItalic r:id="rId52"/>
    </p:embeddedFont>
    <p:embeddedFont>
      <p:font typeface="Open Sans" panose="020B0604020202020204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4667"/>
    <a:srgbClr val="FDB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5A5A6AB-098C-4C2E-B125-AAFEC4AD71DB}">
  <a:tblStyle styleId="{35A5A6AB-098C-4C2E-B125-AAFEC4AD71D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8206" autoAdjust="0"/>
  </p:normalViewPr>
  <p:slideViewPr>
    <p:cSldViewPr snapToGrid="0">
      <p:cViewPr varScale="1">
        <p:scale>
          <a:sx n="116" d="100"/>
          <a:sy n="116" d="100"/>
        </p:scale>
        <p:origin x="51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2.fntdata"/><Relationship Id="rId55" Type="http://schemas.openxmlformats.org/officeDocument/2006/relationships/font" Target="fonts/font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5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56" Type="http://schemas.openxmlformats.org/officeDocument/2006/relationships/font" Target="fonts/font8.fntdata"/><Relationship Id="rId8" Type="http://schemas.openxmlformats.org/officeDocument/2006/relationships/slide" Target="slides/slide7.xml"/><Relationship Id="rId51" Type="http://schemas.openxmlformats.org/officeDocument/2006/relationships/font" Target="fonts/font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4.fntdata"/><Relationship Id="rId60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jpe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85462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78474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971605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23471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49834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60992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07327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49694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90081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</a:pPr>
            <a:r>
              <a:rPr lang="es-EC" dirty="0" smtClean="0"/>
              <a:t>La calidad es subjetiva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</a:pPr>
            <a:r>
              <a:rPr lang="es-EC" dirty="0" smtClean="0"/>
              <a:t>Ejemplo:</a:t>
            </a:r>
            <a:r>
              <a:rPr lang="es-EC" baseline="0" dirty="0" smtClean="0"/>
              <a:t> Televisor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975366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80683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66401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00515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10883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760552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9630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47229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3294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6692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013997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981859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560555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649686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899529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961889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245681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0561117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2140590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55951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580029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40593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606318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939064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061998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24354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26330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573675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03449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248700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84239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3044100" cy="5143500"/>
          </a:xfrm>
          <a:prstGeom prst="rect">
            <a:avLst/>
          </a:prstGeom>
          <a:solidFill>
            <a:srgbClr val="2946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3044100" y="0"/>
            <a:ext cx="6099900" cy="5143500"/>
          </a:xfrm>
          <a:prstGeom prst="rect">
            <a:avLst/>
          </a:prstGeom>
          <a:solidFill>
            <a:srgbClr val="FFA800">
              <a:alpha val="85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679325" y="2753850"/>
            <a:ext cx="49038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3" name="Google Shape;13;p2"/>
          <p:cNvCxnSpPr/>
          <p:nvPr/>
        </p:nvCxnSpPr>
        <p:spPr>
          <a:xfrm>
            <a:off x="3815840" y="4083900"/>
            <a:ext cx="695700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4;p2"/>
          <p:cNvSpPr/>
          <p:nvPr/>
        </p:nvSpPr>
        <p:spPr>
          <a:xfrm>
            <a:off x="1747200" y="2787000"/>
            <a:ext cx="1296900" cy="129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- Text right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FFA800">
              <a:alpha val="85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5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4994225" y="1585101"/>
            <a:ext cx="3692400" cy="33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FFC200"/>
              </a:buClr>
              <a:buSzPts val="1800"/>
              <a:buChar char="▫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FFC200"/>
              </a:buClr>
              <a:buSzPts val="1800"/>
              <a:buChar char="▪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9pPr>
          </a:lstStyle>
          <a:p>
            <a:endParaRPr/>
          </a:p>
        </p:txBody>
      </p:sp>
      <p:cxnSp>
        <p:nvCxnSpPr>
          <p:cNvPr id="36" name="Google Shape;36;p5"/>
          <p:cNvCxnSpPr/>
          <p:nvPr/>
        </p:nvCxnSpPr>
        <p:spPr>
          <a:xfrm>
            <a:off x="5102787" y="1519975"/>
            <a:ext cx="452400" cy="0"/>
          </a:xfrm>
          <a:prstGeom prst="straightConnector1">
            <a:avLst/>
          </a:prstGeom>
          <a:noFill/>
          <a:ln w="28575" cap="flat" cmpd="sng">
            <a:solidFill>
              <a:srgbClr val="29466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Google Shape;37;p5"/>
          <p:cNvSpPr/>
          <p:nvPr/>
        </p:nvSpPr>
        <p:spPr>
          <a:xfrm>
            <a:off x="0" y="0"/>
            <a:ext cx="536700" cy="536700"/>
          </a:xfrm>
          <a:prstGeom prst="rect">
            <a:avLst/>
          </a:prstGeom>
          <a:solidFill>
            <a:srgbClr val="2946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</a:defRPr>
            </a:lvl1pPr>
            <a:lvl2pPr lvl="1" algn="ctr">
              <a:buNone/>
              <a:defRPr>
                <a:solidFill>
                  <a:srgbClr val="FFFFFF"/>
                </a:solidFill>
              </a:defRPr>
            </a:lvl2pPr>
            <a:lvl3pPr lvl="2" algn="ctr">
              <a:buNone/>
              <a:defRPr>
                <a:solidFill>
                  <a:srgbClr val="FFFFFF"/>
                </a:solidFill>
              </a:defRPr>
            </a:lvl3pPr>
            <a:lvl4pPr lvl="3" algn="ctr">
              <a:buNone/>
              <a:defRPr>
                <a:solidFill>
                  <a:srgbClr val="FFFFFF"/>
                </a:solidFill>
              </a:defRPr>
            </a:lvl4pPr>
            <a:lvl5pPr lvl="4" algn="ctr">
              <a:buNone/>
              <a:defRPr>
                <a:solidFill>
                  <a:srgbClr val="FFFFFF"/>
                </a:solidFill>
              </a:defRPr>
            </a:lvl5pPr>
            <a:lvl6pPr lvl="5" algn="ctr">
              <a:buNone/>
              <a:defRPr>
                <a:solidFill>
                  <a:srgbClr val="FFFFFF"/>
                </a:solidFill>
              </a:defRPr>
            </a:lvl6pPr>
            <a:lvl7pPr lvl="6" algn="ctr">
              <a:buNone/>
              <a:defRPr>
                <a:solidFill>
                  <a:srgbClr val="FFFFFF"/>
                </a:solidFill>
              </a:defRPr>
            </a:lvl7pPr>
            <a:lvl8pPr lvl="7" algn="ctr">
              <a:buNone/>
              <a:defRPr>
                <a:solidFill>
                  <a:srgbClr val="FFFFFF"/>
                </a:solidFill>
              </a:defRPr>
            </a:lvl8pPr>
            <a:lvl9pPr lvl="8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ird - 2 columns right" type="twoColTx">
  <p:cSld name="TITLE_AND_TWO_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3044100" cy="5143500"/>
          </a:xfrm>
          <a:prstGeom prst="rect">
            <a:avLst/>
          </a:prstGeom>
          <a:solidFill>
            <a:srgbClr val="FFA800">
              <a:alpha val="85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7"/>
          <p:cNvSpPr/>
          <p:nvPr/>
        </p:nvSpPr>
        <p:spPr>
          <a:xfrm>
            <a:off x="3043975" y="0"/>
            <a:ext cx="60999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7"/>
          <p:cNvSpPr/>
          <p:nvPr/>
        </p:nvSpPr>
        <p:spPr>
          <a:xfrm>
            <a:off x="0" y="0"/>
            <a:ext cx="536700" cy="536700"/>
          </a:xfrm>
          <a:prstGeom prst="rect">
            <a:avLst/>
          </a:prstGeom>
          <a:solidFill>
            <a:srgbClr val="2946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1"/>
          </p:nvPr>
        </p:nvSpPr>
        <p:spPr>
          <a:xfrm>
            <a:off x="3467825" y="1614875"/>
            <a:ext cx="2532900" cy="31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2"/>
          </p:nvPr>
        </p:nvSpPr>
        <p:spPr>
          <a:xfrm>
            <a:off x="6153578" y="1614875"/>
            <a:ext cx="2532900" cy="31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</a:defRPr>
            </a:lvl1pPr>
            <a:lvl2pPr lvl="1" algn="ctr">
              <a:buNone/>
              <a:defRPr>
                <a:solidFill>
                  <a:srgbClr val="FFFFFF"/>
                </a:solidFill>
              </a:defRPr>
            </a:lvl2pPr>
            <a:lvl3pPr lvl="2" algn="ctr">
              <a:buNone/>
              <a:defRPr>
                <a:solidFill>
                  <a:srgbClr val="FFFFFF"/>
                </a:solidFill>
              </a:defRPr>
            </a:lvl3pPr>
            <a:lvl4pPr lvl="3" algn="ctr">
              <a:buNone/>
              <a:defRPr>
                <a:solidFill>
                  <a:srgbClr val="FFFFFF"/>
                </a:solidFill>
              </a:defRPr>
            </a:lvl4pPr>
            <a:lvl5pPr lvl="4" algn="ctr">
              <a:buNone/>
              <a:defRPr>
                <a:solidFill>
                  <a:srgbClr val="FFFFFF"/>
                </a:solidFill>
              </a:defRPr>
            </a:lvl5pPr>
            <a:lvl6pPr lvl="5" algn="ctr">
              <a:buNone/>
              <a:defRPr>
                <a:solidFill>
                  <a:srgbClr val="FFFFFF"/>
                </a:solidFill>
              </a:defRPr>
            </a:lvl6pPr>
            <a:lvl7pPr lvl="6" algn="ctr">
              <a:buNone/>
              <a:defRPr>
                <a:solidFill>
                  <a:srgbClr val="FFFFFF"/>
                </a:solidFill>
              </a:defRPr>
            </a:lvl7pPr>
            <a:lvl8pPr lvl="7" algn="ctr">
              <a:buNone/>
              <a:defRPr>
                <a:solidFill>
                  <a:srgbClr val="FFFFFF"/>
                </a:solidFill>
              </a:defRPr>
            </a:lvl8pPr>
            <a:lvl9pPr lvl="8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55" name="Google Shape;55;p7"/>
          <p:cNvCxnSpPr/>
          <p:nvPr/>
        </p:nvCxnSpPr>
        <p:spPr>
          <a:xfrm>
            <a:off x="3578787" y="1519975"/>
            <a:ext cx="452400" cy="0"/>
          </a:xfrm>
          <a:prstGeom prst="straightConnector1">
            <a:avLst/>
          </a:prstGeom>
          <a:noFill/>
          <a:ln w="28575" cap="flat" cmpd="sng">
            <a:solidFill>
              <a:srgbClr val="29466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ird - 2 columns left">
  <p:cSld name="TITLE_AND_TWO_COLUMNS_2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/>
          <p:nvPr/>
        </p:nvSpPr>
        <p:spPr>
          <a:xfrm flipH="1">
            <a:off x="6099775" y="0"/>
            <a:ext cx="3044100" cy="5143500"/>
          </a:xfrm>
          <a:prstGeom prst="rect">
            <a:avLst/>
          </a:prstGeom>
          <a:solidFill>
            <a:srgbClr val="325680">
              <a:alpha val="86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8"/>
          <p:cNvSpPr/>
          <p:nvPr/>
        </p:nvSpPr>
        <p:spPr>
          <a:xfrm flipH="1">
            <a:off x="0" y="0"/>
            <a:ext cx="6099900" cy="5143500"/>
          </a:xfrm>
          <a:prstGeom prst="rect">
            <a:avLst/>
          </a:prstGeom>
          <a:solidFill>
            <a:srgbClr val="FFA8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8"/>
          <p:cNvSpPr/>
          <p:nvPr/>
        </p:nvSpPr>
        <p:spPr>
          <a:xfrm>
            <a:off x="0" y="0"/>
            <a:ext cx="536700" cy="53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body" idx="1"/>
          </p:nvPr>
        </p:nvSpPr>
        <p:spPr>
          <a:xfrm>
            <a:off x="434331" y="1614875"/>
            <a:ext cx="2532900" cy="31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400">
                <a:solidFill>
                  <a:srgbClr val="FFFFFF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400">
                <a:solidFill>
                  <a:srgbClr val="FFFFFF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400">
                <a:solidFill>
                  <a:srgbClr val="FFFFFF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400">
                <a:solidFill>
                  <a:srgbClr val="FFFFFF"/>
                </a:solidFill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400">
                <a:solidFill>
                  <a:srgbClr val="FFFFFF"/>
                </a:solidFill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400">
                <a:solidFill>
                  <a:srgbClr val="FFFFFF"/>
                </a:solidFill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400">
                <a:solidFill>
                  <a:srgbClr val="FFFFFF"/>
                </a:solidFill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400">
                <a:solidFill>
                  <a:srgbClr val="FFFFFF"/>
                </a:solidFill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body" idx="2"/>
          </p:nvPr>
        </p:nvSpPr>
        <p:spPr>
          <a:xfrm>
            <a:off x="3120084" y="1614875"/>
            <a:ext cx="2532900" cy="31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400">
                <a:solidFill>
                  <a:srgbClr val="FFFFFF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400">
                <a:solidFill>
                  <a:srgbClr val="FFFFFF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400">
                <a:solidFill>
                  <a:srgbClr val="FFFFFF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400">
                <a:solidFill>
                  <a:srgbClr val="FFFFFF"/>
                </a:solidFill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400">
                <a:solidFill>
                  <a:srgbClr val="FFFFFF"/>
                </a:solidFill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400">
                <a:solidFill>
                  <a:srgbClr val="FFFFFF"/>
                </a:solidFill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400">
                <a:solidFill>
                  <a:srgbClr val="FFFFFF"/>
                </a:solidFill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400">
                <a:solidFill>
                  <a:srgbClr val="FFFFFF"/>
                </a:solidFill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294667"/>
                </a:solidFill>
              </a:defRPr>
            </a:lvl1pPr>
            <a:lvl2pPr lvl="1" algn="ctr" rtl="0">
              <a:buNone/>
              <a:defRPr>
                <a:solidFill>
                  <a:srgbClr val="294667"/>
                </a:solidFill>
              </a:defRPr>
            </a:lvl2pPr>
            <a:lvl3pPr lvl="2" algn="ctr" rtl="0">
              <a:buNone/>
              <a:defRPr>
                <a:solidFill>
                  <a:srgbClr val="294667"/>
                </a:solidFill>
              </a:defRPr>
            </a:lvl3pPr>
            <a:lvl4pPr lvl="3" algn="ctr" rtl="0">
              <a:buNone/>
              <a:defRPr>
                <a:solidFill>
                  <a:srgbClr val="294667"/>
                </a:solidFill>
              </a:defRPr>
            </a:lvl4pPr>
            <a:lvl5pPr lvl="4" algn="ctr" rtl="0">
              <a:buNone/>
              <a:defRPr>
                <a:solidFill>
                  <a:srgbClr val="294667"/>
                </a:solidFill>
              </a:defRPr>
            </a:lvl5pPr>
            <a:lvl6pPr lvl="5" algn="ctr" rtl="0">
              <a:buNone/>
              <a:defRPr>
                <a:solidFill>
                  <a:srgbClr val="294667"/>
                </a:solidFill>
              </a:defRPr>
            </a:lvl6pPr>
            <a:lvl7pPr lvl="6" algn="ctr" rtl="0">
              <a:buNone/>
              <a:defRPr>
                <a:solidFill>
                  <a:srgbClr val="294667"/>
                </a:solidFill>
              </a:defRPr>
            </a:lvl7pPr>
            <a:lvl8pPr lvl="7" algn="ctr" rtl="0">
              <a:buNone/>
              <a:defRPr>
                <a:solidFill>
                  <a:srgbClr val="294667"/>
                </a:solidFill>
              </a:defRPr>
            </a:lvl8pPr>
            <a:lvl9pPr lvl="8" algn="ctr" rtl="0">
              <a:buNone/>
              <a:defRPr>
                <a:solidFill>
                  <a:srgbClr val="294667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64" name="Google Shape;64;p8"/>
          <p:cNvCxnSpPr/>
          <p:nvPr/>
        </p:nvCxnSpPr>
        <p:spPr>
          <a:xfrm>
            <a:off x="545293" y="1519975"/>
            <a:ext cx="452400" cy="0"/>
          </a:xfrm>
          <a:prstGeom prst="straightConnector1">
            <a:avLst/>
          </a:prstGeom>
          <a:noFill/>
          <a:ln w="28575" cap="flat" cmpd="sng">
            <a:solidFill>
              <a:srgbClr val="29466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0" y="0"/>
            <a:ext cx="30441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0"/>
          <p:cNvSpPr/>
          <p:nvPr/>
        </p:nvSpPr>
        <p:spPr>
          <a:xfrm>
            <a:off x="3043975" y="0"/>
            <a:ext cx="6099900" cy="5143500"/>
          </a:xfrm>
          <a:prstGeom prst="rect">
            <a:avLst/>
          </a:prstGeom>
          <a:solidFill>
            <a:srgbClr val="325680">
              <a:alpha val="86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5" name="Google Shape;75;p10"/>
          <p:cNvCxnSpPr/>
          <p:nvPr/>
        </p:nvCxnSpPr>
        <p:spPr>
          <a:xfrm>
            <a:off x="534892" y="1796050"/>
            <a:ext cx="452400" cy="0"/>
          </a:xfrm>
          <a:prstGeom prst="straightConnector1">
            <a:avLst/>
          </a:prstGeom>
          <a:noFill/>
          <a:ln w="28575" cap="flat" cmpd="sng">
            <a:solidFill>
              <a:srgbClr val="FFA8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" name="Google Shape;76;p10"/>
          <p:cNvSpPr/>
          <p:nvPr/>
        </p:nvSpPr>
        <p:spPr>
          <a:xfrm>
            <a:off x="0" y="0"/>
            <a:ext cx="536700" cy="536700"/>
          </a:xfrm>
          <a:prstGeom prst="rect">
            <a:avLst/>
          </a:prstGeom>
          <a:solidFill>
            <a:srgbClr val="FFA8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442405" y="1045150"/>
            <a:ext cx="2147400" cy="67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FFFFFF"/>
                </a:solidFill>
              </a:defRPr>
            </a:lvl1pPr>
            <a:lvl2pPr lvl="1" algn="ctr" rtl="0">
              <a:buNone/>
              <a:defRPr>
                <a:solidFill>
                  <a:srgbClr val="FFFFFF"/>
                </a:solidFill>
              </a:defRPr>
            </a:lvl2pPr>
            <a:lvl3pPr lvl="2" algn="ctr" rtl="0">
              <a:buNone/>
              <a:defRPr>
                <a:solidFill>
                  <a:srgbClr val="FFFFFF"/>
                </a:solidFill>
              </a:defRPr>
            </a:lvl3pPr>
            <a:lvl4pPr lvl="3" algn="ctr" rtl="0">
              <a:buNone/>
              <a:defRPr>
                <a:solidFill>
                  <a:srgbClr val="FFFFFF"/>
                </a:solidFill>
              </a:defRPr>
            </a:lvl4pPr>
            <a:lvl5pPr lvl="4" algn="ctr" rtl="0">
              <a:buNone/>
              <a:defRPr>
                <a:solidFill>
                  <a:srgbClr val="FFFFFF"/>
                </a:solidFill>
              </a:defRPr>
            </a:lvl5pPr>
            <a:lvl6pPr lvl="5" algn="ctr" rtl="0">
              <a:buNone/>
              <a:defRPr>
                <a:solidFill>
                  <a:srgbClr val="FFFFFF"/>
                </a:solidFill>
              </a:defRPr>
            </a:lvl6pPr>
            <a:lvl7pPr lvl="6" algn="ctr" rtl="0">
              <a:buNone/>
              <a:defRPr>
                <a:solidFill>
                  <a:srgbClr val="FFFFFF"/>
                </a:solidFill>
              </a:defRPr>
            </a:lvl7pPr>
            <a:lvl8pPr lvl="7" algn="ctr" rtl="0">
              <a:buNone/>
              <a:defRPr>
                <a:solidFill>
                  <a:srgbClr val="FFFFFF"/>
                </a:solidFill>
              </a:defRPr>
            </a:lvl8pPr>
            <a:lvl9pPr lvl="8" algn="ctr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(white)">
  <p:cSld name="BLANK_1_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/>
          <p:nvPr/>
        </p:nvSpPr>
        <p:spPr>
          <a:xfrm>
            <a:off x="0" y="-5925"/>
            <a:ext cx="9144000" cy="5149500"/>
          </a:xfrm>
          <a:prstGeom prst="frame">
            <a:avLst>
              <a:gd name="adj1" fmla="val 5041"/>
            </a:avLst>
          </a:prstGeom>
          <a:solidFill>
            <a:srgbClr val="FFA8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4"/>
          <p:cNvSpPr/>
          <p:nvPr/>
        </p:nvSpPr>
        <p:spPr>
          <a:xfrm>
            <a:off x="4303650" y="4607000"/>
            <a:ext cx="536700" cy="536700"/>
          </a:xfrm>
          <a:prstGeom prst="rect">
            <a:avLst/>
          </a:prstGeom>
          <a:solidFill>
            <a:srgbClr val="2946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4303575" y="4606750"/>
            <a:ext cx="536700" cy="536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FFFFFF"/>
                </a:solidFill>
              </a:defRPr>
            </a:lvl1pPr>
            <a:lvl2pPr lvl="1" algn="ctr" rtl="0">
              <a:buNone/>
              <a:defRPr>
                <a:solidFill>
                  <a:srgbClr val="FFFFFF"/>
                </a:solidFill>
              </a:defRPr>
            </a:lvl2pPr>
            <a:lvl3pPr lvl="2" algn="ctr" rtl="0">
              <a:buNone/>
              <a:defRPr>
                <a:solidFill>
                  <a:srgbClr val="FFFFFF"/>
                </a:solidFill>
              </a:defRPr>
            </a:lvl3pPr>
            <a:lvl4pPr lvl="3" algn="ctr" rtl="0">
              <a:buNone/>
              <a:defRPr>
                <a:solidFill>
                  <a:srgbClr val="FFFFFF"/>
                </a:solidFill>
              </a:defRPr>
            </a:lvl4pPr>
            <a:lvl5pPr lvl="4" algn="ctr" rtl="0">
              <a:buNone/>
              <a:defRPr>
                <a:solidFill>
                  <a:srgbClr val="FFFFFF"/>
                </a:solidFill>
              </a:defRPr>
            </a:lvl5pPr>
            <a:lvl6pPr lvl="5" algn="ctr" rtl="0">
              <a:buNone/>
              <a:defRPr>
                <a:solidFill>
                  <a:srgbClr val="FFFFFF"/>
                </a:solidFill>
              </a:defRPr>
            </a:lvl6pPr>
            <a:lvl7pPr lvl="6" algn="ctr" rtl="0">
              <a:buNone/>
              <a:defRPr>
                <a:solidFill>
                  <a:srgbClr val="FFFFFF"/>
                </a:solidFill>
              </a:defRPr>
            </a:lvl7pPr>
            <a:lvl8pPr lvl="7" algn="ctr" rtl="0">
              <a:buNone/>
              <a:defRPr>
                <a:solidFill>
                  <a:srgbClr val="FFFFFF"/>
                </a:solidFill>
              </a:defRPr>
            </a:lvl8pPr>
            <a:lvl9pPr lvl="8" algn="ctr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(dark)" type="blank">
  <p:cSld name="Blank (dark)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2"/>
          <p:cNvSpPr/>
          <p:nvPr/>
        </p:nvSpPr>
        <p:spPr>
          <a:xfrm>
            <a:off x="100" y="-5800"/>
            <a:ext cx="9144000" cy="5149500"/>
          </a:xfrm>
          <a:prstGeom prst="rect">
            <a:avLst/>
          </a:prstGeom>
          <a:solidFill>
            <a:srgbClr val="325680">
              <a:alpha val="86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2"/>
          <p:cNvSpPr/>
          <p:nvPr/>
        </p:nvSpPr>
        <p:spPr>
          <a:xfrm>
            <a:off x="0" y="-5925"/>
            <a:ext cx="9144000" cy="5149500"/>
          </a:xfrm>
          <a:prstGeom prst="frame">
            <a:avLst>
              <a:gd name="adj1" fmla="val 5041"/>
            </a:avLst>
          </a:prstGeom>
          <a:solidFill>
            <a:srgbClr val="FFA8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2"/>
          <p:cNvSpPr/>
          <p:nvPr/>
        </p:nvSpPr>
        <p:spPr>
          <a:xfrm>
            <a:off x="4303650" y="4607000"/>
            <a:ext cx="536700" cy="53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2"/>
          <p:cNvSpPr txBox="1">
            <a:spLocks noGrp="1"/>
          </p:cNvSpPr>
          <p:nvPr>
            <p:ph type="sldNum" idx="12"/>
          </p:nvPr>
        </p:nvSpPr>
        <p:spPr>
          <a:xfrm>
            <a:off x="4303575" y="4606750"/>
            <a:ext cx="536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rgbClr val="294667"/>
                </a:solidFill>
              </a:defRPr>
            </a:lvl1pPr>
            <a:lvl2pPr lvl="1" algn="ctr">
              <a:buNone/>
              <a:defRPr>
                <a:solidFill>
                  <a:srgbClr val="294667"/>
                </a:solidFill>
              </a:defRPr>
            </a:lvl2pPr>
            <a:lvl3pPr lvl="2" algn="ctr">
              <a:buNone/>
              <a:defRPr>
                <a:solidFill>
                  <a:srgbClr val="294667"/>
                </a:solidFill>
              </a:defRPr>
            </a:lvl3pPr>
            <a:lvl4pPr lvl="3" algn="ctr">
              <a:buNone/>
              <a:defRPr>
                <a:solidFill>
                  <a:srgbClr val="294667"/>
                </a:solidFill>
              </a:defRPr>
            </a:lvl4pPr>
            <a:lvl5pPr lvl="4" algn="ctr">
              <a:buNone/>
              <a:defRPr>
                <a:solidFill>
                  <a:srgbClr val="294667"/>
                </a:solidFill>
              </a:defRPr>
            </a:lvl5pPr>
            <a:lvl6pPr lvl="5" algn="ctr">
              <a:buNone/>
              <a:defRPr>
                <a:solidFill>
                  <a:srgbClr val="294667"/>
                </a:solidFill>
              </a:defRPr>
            </a:lvl6pPr>
            <a:lvl7pPr lvl="6" algn="ctr">
              <a:buNone/>
              <a:defRPr>
                <a:solidFill>
                  <a:srgbClr val="294667"/>
                </a:solidFill>
              </a:defRPr>
            </a:lvl7pPr>
            <a:lvl8pPr lvl="7" algn="ctr">
              <a:buNone/>
              <a:defRPr>
                <a:solidFill>
                  <a:srgbClr val="294667"/>
                </a:solidFill>
              </a:defRPr>
            </a:lvl8pPr>
            <a:lvl9pPr lvl="8" algn="ctr">
              <a:buNone/>
              <a:defRPr>
                <a:solidFill>
                  <a:srgbClr val="294667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21048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6" r:id="rId5"/>
    <p:sldLayoutId id="2147483660" r:id="rId6"/>
    <p:sldLayoutId id="2147483662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hyperlink" Target="mailto:vchimarro@utmachaa.edu.ec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hyperlink" Target="mailto:vchimarro@utmachaa.edu.ec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jpeg"/><Relationship Id="rId4" Type="http://schemas.openxmlformats.org/officeDocument/2006/relationships/hyperlink" Target="mailto:vchimarro@utmachaa.edu.ec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hyperlink" Target="mailto:vchimarro@utmachaa.edu.ec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hyperlink" Target="mailto:vchimarro@utmachaa.edu.ec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mailto:vchimarro@utmachaa.edu.ec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hyperlink" Target="mailto:vchimarro@utmachaa.edu.ec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hyperlink" Target="mailto:vchimarro@utmachaa.edu.ec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hyperlink" Target="mailto:vchimarro@utmachaa.edu.ec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hyperlink" Target="mailto:vchimarro@utmachaa.edu.ec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hyperlink" Target="mailto:vchimarro@utmachaa.edu.ec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hyperlink" Target="mailto:vchimarro@utmachaa.edu.ec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hyperlink" Target="mailto:vchimarro@utmachaa.edu.ec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hyperlink" Target="mailto:vchimarro@utmachaa.edu.ec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hyperlink" Target="mailto:vchimarro@utmachaa.edu.ec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hyperlink" Target="mailto:vchimarro@utmachaa.edu.ec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hyperlink" Target="mailto:vchimarro@utmachaa.edu.ec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027218" y="0"/>
            <a:ext cx="6116781" cy="51435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03" name="Google Shape;103;p15"/>
          <p:cNvSpPr txBox="1">
            <a:spLocks noGrp="1"/>
          </p:cNvSpPr>
          <p:nvPr>
            <p:ph type="ctrTitle"/>
          </p:nvPr>
        </p:nvSpPr>
        <p:spPr>
          <a:xfrm>
            <a:off x="3420111" y="2766797"/>
            <a:ext cx="5427859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2800" dirty="0" smtClean="0"/>
              <a:t>Unidad IV</a:t>
            </a:r>
            <a:br>
              <a:rPr lang="en" sz="2800" dirty="0" smtClean="0"/>
            </a:br>
            <a:r>
              <a:rPr lang="es-ES" sz="2800" dirty="0"/>
              <a:t>MODELO DE INTEGRACIÓN DE CAPACIDAD DE MADUREZ DE SOFTWARE (CMMI)</a:t>
            </a:r>
          </a:p>
        </p:txBody>
      </p:sp>
      <p:sp>
        <p:nvSpPr>
          <p:cNvPr id="12" name="Google Shape;103;p15"/>
          <p:cNvSpPr txBox="1">
            <a:spLocks/>
          </p:cNvSpPr>
          <p:nvPr/>
        </p:nvSpPr>
        <p:spPr>
          <a:xfrm>
            <a:off x="62345" y="110835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pic>
        <p:nvPicPr>
          <p:cNvPr id="1030" name="Picture 6" descr="Resultado de imagen para calidad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1351" y="2891488"/>
            <a:ext cx="774784" cy="115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Google Shape;321;p37"/>
          <p:cNvSpPr txBox="1">
            <a:spLocks/>
          </p:cNvSpPr>
          <p:nvPr/>
        </p:nvSpPr>
        <p:spPr>
          <a:xfrm>
            <a:off x="6927" y="4310891"/>
            <a:ext cx="3027218" cy="1005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 smtClean="0">
                <a:solidFill>
                  <a:srgbClr val="FFFFFF"/>
                </a:solidFill>
              </a:rPr>
              <a:t>Ing. Lewis Chimarro </a:t>
            </a:r>
          </a:p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 dirty="0" smtClean="0">
                <a:solidFill>
                  <a:srgbClr val="FFFFFF"/>
                </a:solidFill>
              </a:rPr>
              <a:t>Magister en Ingeniería de Software</a:t>
            </a:r>
          </a:p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endParaRPr lang="en-US" sz="1600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C" dirty="0" smtClean="0"/>
              <a:t>Conceptos:: Modelo </a:t>
            </a:r>
            <a:endParaRPr dirty="0"/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-6000" y="-6927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10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7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sp>
        <p:nvSpPr>
          <p:cNvPr id="13" name="Google Shape;118;p16"/>
          <p:cNvSpPr txBox="1">
            <a:spLocks/>
          </p:cNvSpPr>
          <p:nvPr/>
        </p:nvSpPr>
        <p:spPr>
          <a:xfrm>
            <a:off x="6294350" y="4267200"/>
            <a:ext cx="2713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Facultad de Ingeniería Civil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Ing. Lewis Chimarro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Open Sans"/>
              <a:buNone/>
            </a:pPr>
            <a:r>
              <a:rPr lang="es-ES" sz="600" b="1" u="sng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lang="es-ES" sz="600" dirty="0">
              <a:solidFill>
                <a:srgbClr val="FFA800"/>
              </a:solidFill>
            </a:endParaRPr>
          </a:p>
        </p:txBody>
      </p:sp>
      <p:sp>
        <p:nvSpPr>
          <p:cNvPr id="8" name="Google Shape;120;p16"/>
          <p:cNvSpPr txBox="1">
            <a:spLocks noGrp="1"/>
          </p:cNvSpPr>
          <p:nvPr>
            <p:ph type="body" idx="1"/>
          </p:nvPr>
        </p:nvSpPr>
        <p:spPr>
          <a:xfrm>
            <a:off x="434707" y="1732277"/>
            <a:ext cx="5218799" cy="26392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Esquema teórico de una realidad compleja que se elabora para facilitar su comprensión y el estudio de su comportamiento.</a:t>
            </a: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Punto de referencia para imitarlo o reproducirlo.</a:t>
            </a:r>
          </a:p>
          <a:p>
            <a:pPr marL="114300" indent="0" algn="just">
              <a:buClr>
                <a:schemeClr val="accent1">
                  <a:lumMod val="75000"/>
                </a:schemeClr>
              </a:buClr>
              <a:buSzPts val="1800"/>
              <a:buNone/>
            </a:pPr>
            <a:endParaRPr lang="es-ES" dirty="0">
              <a:solidFill>
                <a:schemeClr val="bg1"/>
              </a:solidFill>
            </a:endParaRP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endParaRPr lang="es-ES" dirty="0">
              <a:solidFill>
                <a:srgbClr val="021028"/>
              </a:solidFill>
            </a:endParaRPr>
          </a:p>
          <a:p>
            <a:pPr lvl="0" indent="-342900" algn="just">
              <a:buClr>
                <a:schemeClr val="accent1">
                  <a:lumMod val="75000"/>
                </a:schemeClr>
              </a:buClr>
              <a:buSzPts val="1800"/>
            </a:pPr>
            <a:endParaRPr lang="es-ES" dirty="0">
              <a:solidFill>
                <a:srgbClr val="02102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115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C" dirty="0" smtClean="0"/>
              <a:t>Evolución de CMMI </a:t>
            </a:r>
            <a:endParaRPr dirty="0"/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-6000" y="-6927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11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120" name="Google Shape;120;p16"/>
          <p:cNvSpPr txBox="1">
            <a:spLocks noGrp="1"/>
          </p:cNvSpPr>
          <p:nvPr>
            <p:ph type="body" idx="1"/>
          </p:nvPr>
        </p:nvSpPr>
        <p:spPr>
          <a:xfrm>
            <a:off x="434324" y="1460405"/>
            <a:ext cx="5295477" cy="34501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just">
              <a:buClr>
                <a:schemeClr val="dk1"/>
              </a:buClr>
              <a:buSzPts val="1100"/>
            </a:pPr>
            <a:r>
              <a:rPr lang="es-ES" dirty="0" smtClean="0"/>
              <a:t>Existen tres </a:t>
            </a:r>
            <a:r>
              <a:rPr lang="es-ES" dirty="0"/>
              <a:t>áreas de interés cubiertas por los modelos de CMMI: Desarrollo, Adquisición y Servicios.</a:t>
            </a:r>
          </a:p>
          <a:p>
            <a:pPr marL="171450" indent="-171450" algn="just">
              <a:buClr>
                <a:schemeClr val="dk1"/>
              </a:buClr>
              <a:buSzPts val="1100"/>
            </a:pPr>
            <a:r>
              <a:rPr lang="es-ES" b="1" dirty="0" smtClean="0"/>
              <a:t>CMMI </a:t>
            </a:r>
            <a:r>
              <a:rPr lang="es-ES" b="1" dirty="0"/>
              <a:t>para el Desarrollo (CMMI-DEV o CMMI </a:t>
            </a:r>
            <a:r>
              <a:rPr lang="es-ES" b="1" dirty="0" err="1"/>
              <a:t>for</a:t>
            </a:r>
            <a:r>
              <a:rPr lang="es-ES" b="1" dirty="0"/>
              <a:t> </a:t>
            </a:r>
            <a:r>
              <a:rPr lang="es-ES" b="1" dirty="0" err="1"/>
              <a:t>Development</a:t>
            </a:r>
            <a:r>
              <a:rPr lang="es-ES" b="1" dirty="0"/>
              <a:t>).-</a:t>
            </a:r>
            <a:r>
              <a:rPr lang="es-ES" dirty="0"/>
              <a:t> En él se tratan procesos de desarrollo de productos y servicios.</a:t>
            </a:r>
            <a:endParaRPr lang="es-ES" dirty="0" smtClean="0"/>
          </a:p>
          <a:p>
            <a:pPr marL="171450" indent="-171450" algn="just">
              <a:buClr>
                <a:schemeClr val="dk1"/>
              </a:buClr>
              <a:buSzPts val="1100"/>
            </a:pPr>
            <a:r>
              <a:rPr lang="es-ES" b="1" dirty="0" smtClean="0"/>
              <a:t>CMMI </a:t>
            </a:r>
            <a:r>
              <a:rPr lang="es-ES" b="1" dirty="0"/>
              <a:t>para la adquisición (CMMI-ACQ o CMMI </a:t>
            </a:r>
            <a:r>
              <a:rPr lang="es-ES" b="1" dirty="0" err="1"/>
              <a:t>for</a:t>
            </a:r>
            <a:r>
              <a:rPr lang="es-ES" b="1" dirty="0"/>
              <a:t> </a:t>
            </a:r>
            <a:r>
              <a:rPr lang="es-ES" b="1" dirty="0" err="1"/>
              <a:t>Acquisition</a:t>
            </a:r>
            <a:r>
              <a:rPr lang="es-ES" b="1" dirty="0" smtClean="0"/>
              <a:t>).- </a:t>
            </a:r>
            <a:r>
              <a:rPr lang="es-ES" dirty="0" smtClean="0"/>
              <a:t>En </a:t>
            </a:r>
            <a:r>
              <a:rPr lang="es-ES" dirty="0"/>
              <a:t>él se tratan la gestión de la cadena de suministro, adquisición y contratación externa en los procesos del gobierno y la industria.</a:t>
            </a:r>
          </a:p>
          <a:p>
            <a:pPr marL="171450" indent="-171450" algn="just">
              <a:buClr>
                <a:schemeClr val="dk1"/>
              </a:buClr>
              <a:buSzPts val="1100"/>
            </a:pPr>
            <a:r>
              <a:rPr lang="es-ES" b="1" dirty="0" smtClean="0"/>
              <a:t>CMMI </a:t>
            </a:r>
            <a:r>
              <a:rPr lang="es-ES" b="1" dirty="0"/>
              <a:t>(CMMI-SVC o CMMI </a:t>
            </a:r>
            <a:r>
              <a:rPr lang="es-ES" b="1" dirty="0" err="1"/>
              <a:t>for</a:t>
            </a:r>
            <a:r>
              <a:rPr lang="es-ES" b="1" dirty="0"/>
              <a:t> </a:t>
            </a:r>
            <a:r>
              <a:rPr lang="es-ES" b="1" dirty="0" err="1"/>
              <a:t>Services</a:t>
            </a:r>
            <a:r>
              <a:rPr lang="es-ES" b="1" dirty="0" smtClean="0"/>
              <a:t>).-</a:t>
            </a:r>
            <a:r>
              <a:rPr lang="es-ES" dirty="0" smtClean="0"/>
              <a:t> Está </a:t>
            </a:r>
            <a:r>
              <a:rPr lang="es-ES" dirty="0"/>
              <a:t>diseñado para cubrir todas las actividades que requieren gestionar, establecer y entregar Servicios</a:t>
            </a:r>
            <a:r>
              <a:rPr lang="es-ES" dirty="0" smtClean="0"/>
              <a:t>. </a:t>
            </a:r>
            <a:endParaRPr lang="es-ES" dirty="0"/>
          </a:p>
        </p:txBody>
      </p:sp>
      <p:sp>
        <p:nvSpPr>
          <p:cNvPr id="7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sp>
        <p:nvSpPr>
          <p:cNvPr id="13" name="Google Shape;118;p16"/>
          <p:cNvSpPr txBox="1">
            <a:spLocks/>
          </p:cNvSpPr>
          <p:nvPr/>
        </p:nvSpPr>
        <p:spPr>
          <a:xfrm>
            <a:off x="6294350" y="4267200"/>
            <a:ext cx="2713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Facultad de Ingeniería Civil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Ing. Lewis Chimarro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Open Sans"/>
              <a:buNone/>
            </a:pPr>
            <a:r>
              <a:rPr lang="es-ES" sz="600" b="1" u="sng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lang="es-ES" sz="600" dirty="0">
              <a:solidFill>
                <a:srgbClr val="FFA8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C" dirty="0" smtClean="0"/>
              <a:t>Evolución de CMMI </a:t>
            </a:r>
            <a:endParaRPr dirty="0"/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-6000" y="-6927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12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7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sp>
        <p:nvSpPr>
          <p:cNvPr id="13" name="Google Shape;118;p16"/>
          <p:cNvSpPr txBox="1">
            <a:spLocks/>
          </p:cNvSpPr>
          <p:nvPr/>
        </p:nvSpPr>
        <p:spPr>
          <a:xfrm>
            <a:off x="6294350" y="4267200"/>
            <a:ext cx="2713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Facultad de Ingeniería Civil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Ing. Lewis Chimarro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Open Sans"/>
              <a:buNone/>
            </a:pPr>
            <a:r>
              <a:rPr lang="es-ES" sz="600" b="1" u="sng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lang="es-ES" sz="600" dirty="0">
              <a:solidFill>
                <a:srgbClr val="FFA800"/>
              </a:solidFill>
            </a:endParaRPr>
          </a:p>
        </p:txBody>
      </p:sp>
      <p:pic>
        <p:nvPicPr>
          <p:cNvPr id="1026" name="Picture 2" descr="https://i.ytimg.com/vi/okXQJ6vu9OE/maxresdefault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700" y="1843216"/>
            <a:ext cx="5347882" cy="30081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4679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C" dirty="0" smtClean="0"/>
              <a:t>Estructura y Elementos</a:t>
            </a:r>
            <a:endParaRPr dirty="0"/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-6000" y="-6927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13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7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sp>
        <p:nvSpPr>
          <p:cNvPr id="13" name="Google Shape;118;p16"/>
          <p:cNvSpPr txBox="1">
            <a:spLocks/>
          </p:cNvSpPr>
          <p:nvPr/>
        </p:nvSpPr>
        <p:spPr>
          <a:xfrm>
            <a:off x="6294350" y="4267200"/>
            <a:ext cx="2713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Facultad de Ingeniería Civil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Ing. Lewis Chimarro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Open Sans"/>
              <a:buNone/>
            </a:pPr>
            <a:r>
              <a:rPr lang="es-ES" sz="600" b="1" u="sng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lang="es-ES" sz="600" dirty="0">
              <a:solidFill>
                <a:srgbClr val="FFA800"/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5"/>
          <a:srcRect l="23210" t="12846" r="22030" b="32324"/>
          <a:stretch/>
        </p:blipFill>
        <p:spPr>
          <a:xfrm>
            <a:off x="771819" y="1795907"/>
            <a:ext cx="4999061" cy="28155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55283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Categorias del Proceso</a:t>
            </a:r>
            <a:endParaRPr dirty="0"/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-6000" y="-6927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14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120" name="Google Shape;120;p16"/>
          <p:cNvSpPr txBox="1">
            <a:spLocks noGrp="1"/>
          </p:cNvSpPr>
          <p:nvPr>
            <p:ph type="body" idx="1"/>
          </p:nvPr>
        </p:nvSpPr>
        <p:spPr>
          <a:xfrm>
            <a:off x="434324" y="1682400"/>
            <a:ext cx="5219181" cy="31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just">
              <a:buClr>
                <a:schemeClr val="dk1"/>
              </a:buClr>
              <a:buSzPts val="1100"/>
            </a:pPr>
            <a:r>
              <a:rPr lang="es-ES" sz="1200" dirty="0" smtClean="0"/>
              <a:t>Ingeniería</a:t>
            </a:r>
          </a:p>
          <a:p>
            <a:pPr marL="0" indent="0" algn="just">
              <a:buClr>
                <a:schemeClr val="dk1"/>
              </a:buClr>
              <a:buSzPts val="1100"/>
              <a:buNone/>
            </a:pPr>
            <a:endParaRPr lang="es-ES" sz="1200" dirty="0" smtClean="0"/>
          </a:p>
          <a:p>
            <a:pPr marL="171450" indent="-171450" algn="just">
              <a:buClr>
                <a:schemeClr val="dk1"/>
              </a:buClr>
              <a:buSzPts val="1100"/>
            </a:pPr>
            <a:r>
              <a:rPr lang="es-ES" sz="1200" dirty="0" smtClean="0"/>
              <a:t>Gestión de procesos</a:t>
            </a:r>
          </a:p>
          <a:p>
            <a:pPr marL="0" indent="0" algn="just">
              <a:buClr>
                <a:schemeClr val="dk1"/>
              </a:buClr>
              <a:buSzPts val="1100"/>
              <a:buNone/>
            </a:pPr>
            <a:endParaRPr lang="es-ES" sz="1200" dirty="0" smtClean="0"/>
          </a:p>
          <a:p>
            <a:pPr marL="171450" indent="-171450" algn="just">
              <a:buClr>
                <a:schemeClr val="dk1"/>
              </a:buClr>
              <a:buSzPts val="1100"/>
            </a:pPr>
            <a:r>
              <a:rPr lang="es-ES" sz="1200" dirty="0" smtClean="0"/>
              <a:t>Gestión de proyectos</a:t>
            </a:r>
          </a:p>
          <a:p>
            <a:pPr marL="0" indent="0" algn="just">
              <a:buClr>
                <a:schemeClr val="dk1"/>
              </a:buClr>
              <a:buSzPts val="1100"/>
              <a:buNone/>
            </a:pPr>
            <a:endParaRPr lang="es-ES" sz="1200" dirty="0" smtClean="0"/>
          </a:p>
          <a:p>
            <a:pPr marL="171450" indent="-171450" algn="just">
              <a:buClr>
                <a:schemeClr val="dk1"/>
              </a:buClr>
              <a:buSzPts val="1100"/>
            </a:pPr>
            <a:r>
              <a:rPr lang="es-ES" sz="1200" dirty="0" smtClean="0"/>
              <a:t>Soporte</a:t>
            </a:r>
            <a:endParaRPr sz="1200" dirty="0"/>
          </a:p>
        </p:txBody>
      </p:sp>
      <p:sp>
        <p:nvSpPr>
          <p:cNvPr id="7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sp>
        <p:nvSpPr>
          <p:cNvPr id="13" name="Google Shape;118;p16"/>
          <p:cNvSpPr txBox="1">
            <a:spLocks/>
          </p:cNvSpPr>
          <p:nvPr/>
        </p:nvSpPr>
        <p:spPr>
          <a:xfrm>
            <a:off x="6294350" y="4267200"/>
            <a:ext cx="2713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Facultad de Ingeniería Civil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Ing. Lewis Chimarro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Open Sans"/>
              <a:buNone/>
            </a:pPr>
            <a:r>
              <a:rPr lang="es-ES" sz="600" b="1" u="sng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lang="es-ES" sz="600" dirty="0">
              <a:solidFill>
                <a:srgbClr val="FFA8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895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89166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 dirty="0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71165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Estándares de modelos de calidad</a:t>
            </a:r>
            <a:endParaRPr dirty="0"/>
          </a:p>
        </p:txBody>
      </p:sp>
      <p:sp>
        <p:nvSpPr>
          <p:cNvPr id="146" name="Google Shape;146;p20"/>
          <p:cNvSpPr txBox="1">
            <a:spLocks noGrp="1"/>
          </p:cNvSpPr>
          <p:nvPr>
            <p:ph type="body" idx="1"/>
          </p:nvPr>
        </p:nvSpPr>
        <p:spPr>
          <a:xfrm>
            <a:off x="4897185" y="1724187"/>
            <a:ext cx="3946769" cy="28372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s-ES" sz="1600" dirty="0"/>
              <a:t>Podemos destacar dos estándares de modelos de </a:t>
            </a:r>
            <a:r>
              <a:rPr lang="es-ES" sz="1600" dirty="0" smtClean="0"/>
              <a:t>calidad, el estándar </a:t>
            </a:r>
            <a:r>
              <a:rPr lang="es-ES" sz="1600" dirty="0"/>
              <a:t>IEEE 1061 y el estándar ISO/IEC 9126. </a:t>
            </a:r>
            <a:r>
              <a:rPr lang="es-ES" sz="1600" dirty="0" smtClean="0"/>
              <a:t> </a:t>
            </a:r>
          </a:p>
          <a:p>
            <a:pPr algn="just"/>
            <a:r>
              <a:rPr lang="es-ES" sz="1600" dirty="0" smtClean="0"/>
              <a:t>El </a:t>
            </a:r>
            <a:r>
              <a:rPr lang="es-ES" sz="1600" dirty="0"/>
              <a:t>estándar IEEE 1061 (1998) tiene como objetivo la definición </a:t>
            </a:r>
            <a:r>
              <a:rPr lang="es-ES" sz="1600" dirty="0" smtClean="0"/>
              <a:t>de métricas </a:t>
            </a:r>
            <a:r>
              <a:rPr lang="es-ES" sz="1600" dirty="0"/>
              <a:t>de software y su uso en la evaluación de componentes software. </a:t>
            </a:r>
            <a:endParaRPr sz="1600" dirty="0"/>
          </a:p>
        </p:txBody>
      </p:sp>
      <p:grpSp>
        <p:nvGrpSpPr>
          <p:cNvPr id="147" name="Google Shape;147;p20"/>
          <p:cNvGrpSpPr/>
          <p:nvPr/>
        </p:nvGrpSpPr>
        <p:grpSpPr>
          <a:xfrm>
            <a:off x="1025527" y="2218331"/>
            <a:ext cx="2529937" cy="1037170"/>
            <a:chOff x="1263652" y="1992418"/>
            <a:chExt cx="2529937" cy="1037170"/>
          </a:xfrm>
        </p:grpSpPr>
        <p:sp>
          <p:nvSpPr>
            <p:cNvPr id="148" name="Google Shape;148;p20"/>
            <p:cNvSpPr/>
            <p:nvPr/>
          </p:nvSpPr>
          <p:spPr>
            <a:xfrm>
              <a:off x="1263652" y="2315755"/>
              <a:ext cx="556154" cy="713832"/>
            </a:xfrm>
            <a:custGeom>
              <a:avLst/>
              <a:gdLst/>
              <a:ahLst/>
              <a:cxnLst/>
              <a:rect l="l" t="t" r="r" b="b"/>
              <a:pathLst>
                <a:path w="15978" h="20508" fill="none" extrusionOk="0">
                  <a:moveTo>
                    <a:pt x="15977" y="1292"/>
                  </a:moveTo>
                  <a:lnTo>
                    <a:pt x="15977" y="19217"/>
                  </a:lnTo>
                  <a:lnTo>
                    <a:pt x="15977" y="19217"/>
                  </a:lnTo>
                  <a:lnTo>
                    <a:pt x="15953" y="19485"/>
                  </a:lnTo>
                  <a:lnTo>
                    <a:pt x="15880" y="19728"/>
                  </a:lnTo>
                  <a:lnTo>
                    <a:pt x="15758" y="19948"/>
                  </a:lnTo>
                  <a:lnTo>
                    <a:pt x="15612" y="20142"/>
                  </a:lnTo>
                  <a:lnTo>
                    <a:pt x="15417" y="20289"/>
                  </a:lnTo>
                  <a:lnTo>
                    <a:pt x="15198" y="20410"/>
                  </a:lnTo>
                  <a:lnTo>
                    <a:pt x="14955" y="20483"/>
                  </a:lnTo>
                  <a:lnTo>
                    <a:pt x="14711" y="20508"/>
                  </a:lnTo>
                  <a:lnTo>
                    <a:pt x="1267" y="20508"/>
                  </a:lnTo>
                  <a:lnTo>
                    <a:pt x="1267" y="20508"/>
                  </a:lnTo>
                  <a:lnTo>
                    <a:pt x="1023" y="20483"/>
                  </a:lnTo>
                  <a:lnTo>
                    <a:pt x="780" y="20410"/>
                  </a:lnTo>
                  <a:lnTo>
                    <a:pt x="561" y="20289"/>
                  </a:lnTo>
                  <a:lnTo>
                    <a:pt x="366" y="20142"/>
                  </a:lnTo>
                  <a:lnTo>
                    <a:pt x="220" y="19948"/>
                  </a:lnTo>
                  <a:lnTo>
                    <a:pt x="98" y="19728"/>
                  </a:lnTo>
                  <a:lnTo>
                    <a:pt x="25" y="19485"/>
                  </a:lnTo>
                  <a:lnTo>
                    <a:pt x="1" y="19217"/>
                  </a:lnTo>
                  <a:lnTo>
                    <a:pt x="1" y="1292"/>
                  </a:lnTo>
                  <a:lnTo>
                    <a:pt x="1" y="1292"/>
                  </a:lnTo>
                  <a:lnTo>
                    <a:pt x="25" y="1024"/>
                  </a:lnTo>
                  <a:lnTo>
                    <a:pt x="98" y="780"/>
                  </a:lnTo>
                  <a:lnTo>
                    <a:pt x="220" y="561"/>
                  </a:lnTo>
                  <a:lnTo>
                    <a:pt x="366" y="366"/>
                  </a:lnTo>
                  <a:lnTo>
                    <a:pt x="561" y="220"/>
                  </a:lnTo>
                  <a:lnTo>
                    <a:pt x="780" y="98"/>
                  </a:lnTo>
                  <a:lnTo>
                    <a:pt x="1023" y="25"/>
                  </a:lnTo>
                  <a:lnTo>
                    <a:pt x="1267" y="1"/>
                  </a:lnTo>
                  <a:lnTo>
                    <a:pt x="14711" y="1"/>
                  </a:lnTo>
                  <a:lnTo>
                    <a:pt x="14711" y="1"/>
                  </a:lnTo>
                  <a:lnTo>
                    <a:pt x="14955" y="25"/>
                  </a:lnTo>
                  <a:lnTo>
                    <a:pt x="15198" y="98"/>
                  </a:lnTo>
                  <a:lnTo>
                    <a:pt x="15417" y="220"/>
                  </a:lnTo>
                  <a:lnTo>
                    <a:pt x="15612" y="366"/>
                  </a:lnTo>
                  <a:lnTo>
                    <a:pt x="15758" y="561"/>
                  </a:lnTo>
                  <a:lnTo>
                    <a:pt x="15880" y="780"/>
                  </a:lnTo>
                  <a:lnTo>
                    <a:pt x="15953" y="1024"/>
                  </a:lnTo>
                  <a:lnTo>
                    <a:pt x="15977" y="1292"/>
                  </a:lnTo>
                  <a:lnTo>
                    <a:pt x="15977" y="1292"/>
                  </a:lnTo>
                  <a:close/>
                  <a:moveTo>
                    <a:pt x="7989" y="19899"/>
                  </a:moveTo>
                  <a:lnTo>
                    <a:pt x="7989" y="19899"/>
                  </a:lnTo>
                  <a:lnTo>
                    <a:pt x="8159" y="19875"/>
                  </a:lnTo>
                  <a:lnTo>
                    <a:pt x="8306" y="19826"/>
                  </a:lnTo>
                  <a:lnTo>
                    <a:pt x="8452" y="19753"/>
                  </a:lnTo>
                  <a:lnTo>
                    <a:pt x="8574" y="19655"/>
                  </a:lnTo>
                  <a:lnTo>
                    <a:pt x="8671" y="19534"/>
                  </a:lnTo>
                  <a:lnTo>
                    <a:pt x="8744" y="19387"/>
                  </a:lnTo>
                  <a:lnTo>
                    <a:pt x="8793" y="19241"/>
                  </a:lnTo>
                  <a:lnTo>
                    <a:pt x="8817" y="19071"/>
                  </a:lnTo>
                  <a:lnTo>
                    <a:pt x="8817" y="19071"/>
                  </a:lnTo>
                  <a:lnTo>
                    <a:pt x="8793" y="18900"/>
                  </a:lnTo>
                  <a:lnTo>
                    <a:pt x="8744" y="18754"/>
                  </a:lnTo>
                  <a:lnTo>
                    <a:pt x="8671" y="18608"/>
                  </a:lnTo>
                  <a:lnTo>
                    <a:pt x="8574" y="18486"/>
                  </a:lnTo>
                  <a:lnTo>
                    <a:pt x="8452" y="18389"/>
                  </a:lnTo>
                  <a:lnTo>
                    <a:pt x="8306" y="18316"/>
                  </a:lnTo>
                  <a:lnTo>
                    <a:pt x="8159" y="18267"/>
                  </a:lnTo>
                  <a:lnTo>
                    <a:pt x="7989" y="18243"/>
                  </a:lnTo>
                  <a:lnTo>
                    <a:pt x="7989" y="18243"/>
                  </a:lnTo>
                  <a:lnTo>
                    <a:pt x="7819" y="18267"/>
                  </a:lnTo>
                  <a:lnTo>
                    <a:pt x="7672" y="18316"/>
                  </a:lnTo>
                  <a:lnTo>
                    <a:pt x="7526" y="18389"/>
                  </a:lnTo>
                  <a:lnTo>
                    <a:pt x="7404" y="18486"/>
                  </a:lnTo>
                  <a:lnTo>
                    <a:pt x="7307" y="18608"/>
                  </a:lnTo>
                  <a:lnTo>
                    <a:pt x="7234" y="18754"/>
                  </a:lnTo>
                  <a:lnTo>
                    <a:pt x="7185" y="18900"/>
                  </a:lnTo>
                  <a:lnTo>
                    <a:pt x="7161" y="19071"/>
                  </a:lnTo>
                  <a:lnTo>
                    <a:pt x="7161" y="19071"/>
                  </a:lnTo>
                  <a:lnTo>
                    <a:pt x="7185" y="19241"/>
                  </a:lnTo>
                  <a:lnTo>
                    <a:pt x="7234" y="19387"/>
                  </a:lnTo>
                  <a:lnTo>
                    <a:pt x="7307" y="19534"/>
                  </a:lnTo>
                  <a:lnTo>
                    <a:pt x="7404" y="19655"/>
                  </a:lnTo>
                  <a:lnTo>
                    <a:pt x="7526" y="19753"/>
                  </a:lnTo>
                  <a:lnTo>
                    <a:pt x="7672" y="19826"/>
                  </a:lnTo>
                  <a:lnTo>
                    <a:pt x="7819" y="19875"/>
                  </a:lnTo>
                  <a:lnTo>
                    <a:pt x="7989" y="19899"/>
                  </a:lnTo>
                  <a:lnTo>
                    <a:pt x="7989" y="19899"/>
                  </a:lnTo>
                  <a:close/>
                  <a:moveTo>
                    <a:pt x="14394" y="1584"/>
                  </a:moveTo>
                  <a:lnTo>
                    <a:pt x="1584" y="1584"/>
                  </a:lnTo>
                  <a:lnTo>
                    <a:pt x="1584" y="17634"/>
                  </a:lnTo>
                  <a:lnTo>
                    <a:pt x="14394" y="17634"/>
                  </a:lnTo>
                  <a:lnTo>
                    <a:pt x="14394" y="158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>
              <a:off x="2101178" y="2481972"/>
              <a:ext cx="316104" cy="547615"/>
            </a:xfrm>
            <a:custGeom>
              <a:avLst/>
              <a:gdLst/>
              <a:ahLst/>
              <a:cxnLst/>
              <a:rect l="l" t="t" r="r" b="b"/>
              <a:pathLst>
                <a:path w="11838" h="20508" fill="none" extrusionOk="0">
                  <a:moveTo>
                    <a:pt x="10547" y="1"/>
                  </a:moveTo>
                  <a:lnTo>
                    <a:pt x="1292" y="1"/>
                  </a:lnTo>
                  <a:lnTo>
                    <a:pt x="1292" y="1"/>
                  </a:lnTo>
                  <a:lnTo>
                    <a:pt x="1024" y="25"/>
                  </a:lnTo>
                  <a:lnTo>
                    <a:pt x="780" y="98"/>
                  </a:lnTo>
                  <a:lnTo>
                    <a:pt x="561" y="220"/>
                  </a:lnTo>
                  <a:lnTo>
                    <a:pt x="366" y="366"/>
                  </a:lnTo>
                  <a:lnTo>
                    <a:pt x="220" y="561"/>
                  </a:lnTo>
                  <a:lnTo>
                    <a:pt x="98" y="780"/>
                  </a:lnTo>
                  <a:lnTo>
                    <a:pt x="25" y="1024"/>
                  </a:lnTo>
                  <a:lnTo>
                    <a:pt x="1" y="1292"/>
                  </a:lnTo>
                  <a:lnTo>
                    <a:pt x="1" y="19217"/>
                  </a:lnTo>
                  <a:lnTo>
                    <a:pt x="1" y="19217"/>
                  </a:lnTo>
                  <a:lnTo>
                    <a:pt x="25" y="19485"/>
                  </a:lnTo>
                  <a:lnTo>
                    <a:pt x="98" y="19728"/>
                  </a:lnTo>
                  <a:lnTo>
                    <a:pt x="220" y="19948"/>
                  </a:lnTo>
                  <a:lnTo>
                    <a:pt x="366" y="20142"/>
                  </a:lnTo>
                  <a:lnTo>
                    <a:pt x="561" y="20289"/>
                  </a:lnTo>
                  <a:lnTo>
                    <a:pt x="780" y="20410"/>
                  </a:lnTo>
                  <a:lnTo>
                    <a:pt x="1024" y="20483"/>
                  </a:lnTo>
                  <a:lnTo>
                    <a:pt x="1292" y="20508"/>
                  </a:lnTo>
                  <a:lnTo>
                    <a:pt x="10547" y="20508"/>
                  </a:lnTo>
                  <a:lnTo>
                    <a:pt x="10547" y="20508"/>
                  </a:lnTo>
                  <a:lnTo>
                    <a:pt x="10814" y="20483"/>
                  </a:lnTo>
                  <a:lnTo>
                    <a:pt x="11058" y="20410"/>
                  </a:lnTo>
                  <a:lnTo>
                    <a:pt x="11277" y="20289"/>
                  </a:lnTo>
                  <a:lnTo>
                    <a:pt x="11472" y="20142"/>
                  </a:lnTo>
                  <a:lnTo>
                    <a:pt x="11618" y="19948"/>
                  </a:lnTo>
                  <a:lnTo>
                    <a:pt x="11740" y="19728"/>
                  </a:lnTo>
                  <a:lnTo>
                    <a:pt x="11813" y="19485"/>
                  </a:lnTo>
                  <a:lnTo>
                    <a:pt x="11837" y="19217"/>
                  </a:lnTo>
                  <a:lnTo>
                    <a:pt x="11837" y="1292"/>
                  </a:lnTo>
                  <a:lnTo>
                    <a:pt x="11837" y="1292"/>
                  </a:lnTo>
                  <a:lnTo>
                    <a:pt x="11813" y="1024"/>
                  </a:lnTo>
                  <a:lnTo>
                    <a:pt x="11740" y="780"/>
                  </a:lnTo>
                  <a:lnTo>
                    <a:pt x="11618" y="561"/>
                  </a:lnTo>
                  <a:lnTo>
                    <a:pt x="11472" y="366"/>
                  </a:lnTo>
                  <a:lnTo>
                    <a:pt x="11277" y="220"/>
                  </a:lnTo>
                  <a:lnTo>
                    <a:pt x="11058" y="98"/>
                  </a:lnTo>
                  <a:lnTo>
                    <a:pt x="10814" y="25"/>
                  </a:lnTo>
                  <a:lnTo>
                    <a:pt x="10547" y="1"/>
                  </a:lnTo>
                  <a:lnTo>
                    <a:pt x="10547" y="1"/>
                  </a:lnTo>
                  <a:close/>
                  <a:moveTo>
                    <a:pt x="5554" y="975"/>
                  </a:moveTo>
                  <a:lnTo>
                    <a:pt x="6284" y="975"/>
                  </a:lnTo>
                  <a:lnTo>
                    <a:pt x="6284" y="975"/>
                  </a:lnTo>
                  <a:lnTo>
                    <a:pt x="6406" y="999"/>
                  </a:lnTo>
                  <a:lnTo>
                    <a:pt x="6479" y="1073"/>
                  </a:lnTo>
                  <a:lnTo>
                    <a:pt x="6552" y="1146"/>
                  </a:lnTo>
                  <a:lnTo>
                    <a:pt x="6577" y="1267"/>
                  </a:lnTo>
                  <a:lnTo>
                    <a:pt x="6577" y="1267"/>
                  </a:lnTo>
                  <a:lnTo>
                    <a:pt x="6552" y="1365"/>
                  </a:lnTo>
                  <a:lnTo>
                    <a:pt x="6479" y="1462"/>
                  </a:lnTo>
                  <a:lnTo>
                    <a:pt x="6406" y="1511"/>
                  </a:lnTo>
                  <a:lnTo>
                    <a:pt x="6284" y="1535"/>
                  </a:lnTo>
                  <a:lnTo>
                    <a:pt x="5554" y="1535"/>
                  </a:lnTo>
                  <a:lnTo>
                    <a:pt x="5554" y="1535"/>
                  </a:lnTo>
                  <a:lnTo>
                    <a:pt x="5432" y="1511"/>
                  </a:lnTo>
                  <a:lnTo>
                    <a:pt x="5359" y="1462"/>
                  </a:lnTo>
                  <a:lnTo>
                    <a:pt x="5286" y="1365"/>
                  </a:lnTo>
                  <a:lnTo>
                    <a:pt x="5262" y="1267"/>
                  </a:lnTo>
                  <a:lnTo>
                    <a:pt x="5262" y="1267"/>
                  </a:lnTo>
                  <a:lnTo>
                    <a:pt x="5286" y="1146"/>
                  </a:lnTo>
                  <a:lnTo>
                    <a:pt x="5359" y="1073"/>
                  </a:lnTo>
                  <a:lnTo>
                    <a:pt x="5432" y="999"/>
                  </a:lnTo>
                  <a:lnTo>
                    <a:pt x="5554" y="975"/>
                  </a:lnTo>
                  <a:lnTo>
                    <a:pt x="5554" y="975"/>
                  </a:lnTo>
                  <a:close/>
                  <a:moveTo>
                    <a:pt x="5919" y="19436"/>
                  </a:moveTo>
                  <a:lnTo>
                    <a:pt x="5919" y="19436"/>
                  </a:lnTo>
                  <a:lnTo>
                    <a:pt x="5749" y="19412"/>
                  </a:lnTo>
                  <a:lnTo>
                    <a:pt x="5578" y="19363"/>
                  </a:lnTo>
                  <a:lnTo>
                    <a:pt x="5432" y="19290"/>
                  </a:lnTo>
                  <a:lnTo>
                    <a:pt x="5310" y="19193"/>
                  </a:lnTo>
                  <a:lnTo>
                    <a:pt x="5213" y="19071"/>
                  </a:lnTo>
                  <a:lnTo>
                    <a:pt x="5140" y="18925"/>
                  </a:lnTo>
                  <a:lnTo>
                    <a:pt x="5091" y="18754"/>
                  </a:lnTo>
                  <a:lnTo>
                    <a:pt x="5067" y="18584"/>
                  </a:lnTo>
                  <a:lnTo>
                    <a:pt x="5067" y="18584"/>
                  </a:lnTo>
                  <a:lnTo>
                    <a:pt x="5091" y="18413"/>
                  </a:lnTo>
                  <a:lnTo>
                    <a:pt x="5140" y="18243"/>
                  </a:lnTo>
                  <a:lnTo>
                    <a:pt x="5213" y="18097"/>
                  </a:lnTo>
                  <a:lnTo>
                    <a:pt x="5310" y="17975"/>
                  </a:lnTo>
                  <a:lnTo>
                    <a:pt x="5432" y="17877"/>
                  </a:lnTo>
                  <a:lnTo>
                    <a:pt x="5578" y="17804"/>
                  </a:lnTo>
                  <a:lnTo>
                    <a:pt x="5749" y="17756"/>
                  </a:lnTo>
                  <a:lnTo>
                    <a:pt x="5919" y="17731"/>
                  </a:lnTo>
                  <a:lnTo>
                    <a:pt x="5919" y="17731"/>
                  </a:lnTo>
                  <a:lnTo>
                    <a:pt x="6090" y="17756"/>
                  </a:lnTo>
                  <a:lnTo>
                    <a:pt x="6260" y="17804"/>
                  </a:lnTo>
                  <a:lnTo>
                    <a:pt x="6406" y="17877"/>
                  </a:lnTo>
                  <a:lnTo>
                    <a:pt x="6528" y="17975"/>
                  </a:lnTo>
                  <a:lnTo>
                    <a:pt x="6625" y="18097"/>
                  </a:lnTo>
                  <a:lnTo>
                    <a:pt x="6699" y="18243"/>
                  </a:lnTo>
                  <a:lnTo>
                    <a:pt x="6747" y="18413"/>
                  </a:lnTo>
                  <a:lnTo>
                    <a:pt x="6772" y="18584"/>
                  </a:lnTo>
                  <a:lnTo>
                    <a:pt x="6772" y="18584"/>
                  </a:lnTo>
                  <a:lnTo>
                    <a:pt x="6747" y="18754"/>
                  </a:lnTo>
                  <a:lnTo>
                    <a:pt x="6699" y="18925"/>
                  </a:lnTo>
                  <a:lnTo>
                    <a:pt x="6625" y="19071"/>
                  </a:lnTo>
                  <a:lnTo>
                    <a:pt x="6528" y="19193"/>
                  </a:lnTo>
                  <a:lnTo>
                    <a:pt x="6406" y="19290"/>
                  </a:lnTo>
                  <a:lnTo>
                    <a:pt x="6260" y="19363"/>
                  </a:lnTo>
                  <a:lnTo>
                    <a:pt x="6090" y="19412"/>
                  </a:lnTo>
                  <a:lnTo>
                    <a:pt x="5919" y="19436"/>
                  </a:lnTo>
                  <a:lnTo>
                    <a:pt x="5919" y="19436"/>
                  </a:lnTo>
                  <a:close/>
                  <a:moveTo>
                    <a:pt x="10547" y="16660"/>
                  </a:moveTo>
                  <a:lnTo>
                    <a:pt x="1292" y="16660"/>
                  </a:lnTo>
                  <a:lnTo>
                    <a:pt x="1292" y="2558"/>
                  </a:lnTo>
                  <a:lnTo>
                    <a:pt x="10547" y="2558"/>
                  </a:lnTo>
                  <a:lnTo>
                    <a:pt x="10547" y="1666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" name="Google Shape;150;p20"/>
            <p:cNvGrpSpPr/>
            <p:nvPr/>
          </p:nvGrpSpPr>
          <p:grpSpPr>
            <a:xfrm>
              <a:off x="2698654" y="1992418"/>
              <a:ext cx="1094935" cy="1037170"/>
              <a:chOff x="2583100" y="2973775"/>
              <a:chExt cx="461550" cy="437200"/>
            </a:xfrm>
          </p:grpSpPr>
          <p:sp>
            <p:nvSpPr>
              <p:cNvPr id="151" name="Google Shape;151;p20"/>
              <p:cNvSpPr/>
              <p:nvPr/>
            </p:nvSpPr>
            <p:spPr>
              <a:xfrm>
                <a:off x="2701225" y="3315975"/>
                <a:ext cx="225300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9012" h="3800" fill="none" extrusionOk="0">
                    <a:moveTo>
                      <a:pt x="2947" y="0"/>
                    </a:moveTo>
                    <a:lnTo>
                      <a:pt x="2947" y="2947"/>
                    </a:lnTo>
                    <a:lnTo>
                      <a:pt x="853" y="2947"/>
                    </a:lnTo>
                    <a:lnTo>
                      <a:pt x="853" y="2947"/>
                    </a:lnTo>
                    <a:lnTo>
                      <a:pt x="682" y="2947"/>
                    </a:lnTo>
                    <a:lnTo>
                      <a:pt x="512" y="2996"/>
                    </a:lnTo>
                    <a:lnTo>
                      <a:pt x="365" y="3093"/>
                    </a:lnTo>
                    <a:lnTo>
                      <a:pt x="244" y="3191"/>
                    </a:lnTo>
                    <a:lnTo>
                      <a:pt x="146" y="3313"/>
                    </a:lnTo>
                    <a:lnTo>
                      <a:pt x="49" y="3459"/>
                    </a:lnTo>
                    <a:lnTo>
                      <a:pt x="0" y="3629"/>
                    </a:lnTo>
                    <a:lnTo>
                      <a:pt x="0" y="3800"/>
                    </a:lnTo>
                    <a:lnTo>
                      <a:pt x="9011" y="3800"/>
                    </a:lnTo>
                    <a:lnTo>
                      <a:pt x="9011" y="3800"/>
                    </a:lnTo>
                    <a:lnTo>
                      <a:pt x="9011" y="3629"/>
                    </a:lnTo>
                    <a:lnTo>
                      <a:pt x="8963" y="3459"/>
                    </a:lnTo>
                    <a:lnTo>
                      <a:pt x="8865" y="3313"/>
                    </a:lnTo>
                    <a:lnTo>
                      <a:pt x="8768" y="3191"/>
                    </a:lnTo>
                    <a:lnTo>
                      <a:pt x="8646" y="3093"/>
                    </a:lnTo>
                    <a:lnTo>
                      <a:pt x="8500" y="2996"/>
                    </a:lnTo>
                    <a:lnTo>
                      <a:pt x="8330" y="2947"/>
                    </a:lnTo>
                    <a:lnTo>
                      <a:pt x="8159" y="2947"/>
                    </a:lnTo>
                    <a:lnTo>
                      <a:pt x="6065" y="2947"/>
                    </a:lnTo>
                    <a:lnTo>
                      <a:pt x="6065" y="0"/>
                    </a:lnTo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0"/>
              <p:cNvSpPr/>
              <p:nvPr/>
            </p:nvSpPr>
            <p:spPr>
              <a:xfrm>
                <a:off x="2583100" y="2973775"/>
                <a:ext cx="461550" cy="336125"/>
              </a:xfrm>
              <a:custGeom>
                <a:avLst/>
                <a:gdLst/>
                <a:ahLst/>
                <a:cxnLst/>
                <a:rect l="l" t="t" r="r" b="b"/>
                <a:pathLst>
                  <a:path w="18462" h="13445" fill="none" extrusionOk="0">
                    <a:moveTo>
                      <a:pt x="17974" y="1"/>
                    </a:moveTo>
                    <a:lnTo>
                      <a:pt x="487" y="1"/>
                    </a:lnTo>
                    <a:lnTo>
                      <a:pt x="487" y="1"/>
                    </a:lnTo>
                    <a:lnTo>
                      <a:pt x="390" y="1"/>
                    </a:lnTo>
                    <a:lnTo>
                      <a:pt x="317" y="50"/>
                    </a:lnTo>
                    <a:lnTo>
                      <a:pt x="220" y="74"/>
                    </a:lnTo>
                    <a:lnTo>
                      <a:pt x="146" y="147"/>
                    </a:lnTo>
                    <a:lnTo>
                      <a:pt x="98" y="220"/>
                    </a:lnTo>
                    <a:lnTo>
                      <a:pt x="49" y="293"/>
                    </a:lnTo>
                    <a:lnTo>
                      <a:pt x="25" y="390"/>
                    </a:lnTo>
                    <a:lnTo>
                      <a:pt x="0" y="488"/>
                    </a:lnTo>
                    <a:lnTo>
                      <a:pt x="0" y="12958"/>
                    </a:lnTo>
                    <a:lnTo>
                      <a:pt x="0" y="12958"/>
                    </a:lnTo>
                    <a:lnTo>
                      <a:pt x="25" y="13055"/>
                    </a:lnTo>
                    <a:lnTo>
                      <a:pt x="49" y="13152"/>
                    </a:lnTo>
                    <a:lnTo>
                      <a:pt x="98" y="13226"/>
                    </a:lnTo>
                    <a:lnTo>
                      <a:pt x="146" y="13299"/>
                    </a:lnTo>
                    <a:lnTo>
                      <a:pt x="220" y="13372"/>
                    </a:lnTo>
                    <a:lnTo>
                      <a:pt x="317" y="13396"/>
                    </a:lnTo>
                    <a:lnTo>
                      <a:pt x="390" y="13445"/>
                    </a:lnTo>
                    <a:lnTo>
                      <a:pt x="487" y="13445"/>
                    </a:lnTo>
                    <a:lnTo>
                      <a:pt x="17974" y="13445"/>
                    </a:lnTo>
                    <a:lnTo>
                      <a:pt x="17974" y="13445"/>
                    </a:lnTo>
                    <a:lnTo>
                      <a:pt x="18072" y="13445"/>
                    </a:lnTo>
                    <a:lnTo>
                      <a:pt x="18145" y="13396"/>
                    </a:lnTo>
                    <a:lnTo>
                      <a:pt x="18242" y="13372"/>
                    </a:lnTo>
                    <a:lnTo>
                      <a:pt x="18315" y="13299"/>
                    </a:lnTo>
                    <a:lnTo>
                      <a:pt x="18364" y="13226"/>
                    </a:lnTo>
                    <a:lnTo>
                      <a:pt x="18413" y="13152"/>
                    </a:lnTo>
                    <a:lnTo>
                      <a:pt x="18437" y="13055"/>
                    </a:lnTo>
                    <a:lnTo>
                      <a:pt x="18461" y="12958"/>
                    </a:lnTo>
                    <a:lnTo>
                      <a:pt x="18461" y="488"/>
                    </a:lnTo>
                    <a:lnTo>
                      <a:pt x="18461" y="488"/>
                    </a:lnTo>
                    <a:lnTo>
                      <a:pt x="18437" y="390"/>
                    </a:lnTo>
                    <a:lnTo>
                      <a:pt x="18413" y="293"/>
                    </a:lnTo>
                    <a:lnTo>
                      <a:pt x="18364" y="220"/>
                    </a:lnTo>
                    <a:lnTo>
                      <a:pt x="18315" y="147"/>
                    </a:lnTo>
                    <a:lnTo>
                      <a:pt x="18242" y="74"/>
                    </a:lnTo>
                    <a:lnTo>
                      <a:pt x="18145" y="50"/>
                    </a:lnTo>
                    <a:lnTo>
                      <a:pt x="18072" y="1"/>
                    </a:lnTo>
                    <a:lnTo>
                      <a:pt x="17974" y="1"/>
                    </a:lnTo>
                    <a:lnTo>
                      <a:pt x="17974" y="1"/>
                    </a:lnTo>
                    <a:close/>
                    <a:moveTo>
                      <a:pt x="17000" y="11983"/>
                    </a:moveTo>
                    <a:lnTo>
                      <a:pt x="1462" y="11983"/>
                    </a:lnTo>
                    <a:lnTo>
                      <a:pt x="1462" y="1462"/>
                    </a:lnTo>
                    <a:lnTo>
                      <a:pt x="17000" y="1462"/>
                    </a:lnTo>
                    <a:lnTo>
                      <a:pt x="17000" y="11983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103;p15"/>
          <p:cNvSpPr txBox="1">
            <a:spLocks/>
          </p:cNvSpPr>
          <p:nvPr/>
        </p:nvSpPr>
        <p:spPr>
          <a:xfrm>
            <a:off x="821727" y="8189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14" name="Google Shape;574;p40"/>
          <p:cNvSpPr/>
          <p:nvPr/>
        </p:nvSpPr>
        <p:spPr>
          <a:xfrm>
            <a:off x="2851767" y="2475441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574;p40"/>
          <p:cNvSpPr/>
          <p:nvPr/>
        </p:nvSpPr>
        <p:spPr>
          <a:xfrm>
            <a:off x="1169244" y="2703245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574;p40"/>
          <p:cNvSpPr/>
          <p:nvPr/>
        </p:nvSpPr>
        <p:spPr>
          <a:xfrm>
            <a:off x="1934470" y="2864244"/>
            <a:ext cx="180971" cy="151477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Rectángulo 17"/>
          <p:cNvSpPr/>
          <p:nvPr/>
        </p:nvSpPr>
        <p:spPr>
          <a:xfrm>
            <a:off x="167875" y="4585870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20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2777162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 dirty="0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Estándares de modelos de calidad</a:t>
            </a:r>
            <a:endParaRPr dirty="0"/>
          </a:p>
        </p:txBody>
      </p:sp>
      <p:sp>
        <p:nvSpPr>
          <p:cNvPr id="146" name="Google Shape;146;p20"/>
          <p:cNvSpPr txBox="1">
            <a:spLocks noGrp="1"/>
          </p:cNvSpPr>
          <p:nvPr>
            <p:ph type="body" idx="1"/>
          </p:nvPr>
        </p:nvSpPr>
        <p:spPr>
          <a:xfrm>
            <a:off x="4897185" y="1724187"/>
            <a:ext cx="3946769" cy="28372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s-ES" sz="1600" dirty="0" smtClean="0"/>
              <a:t>El </a:t>
            </a:r>
            <a:r>
              <a:rPr lang="es-ES" sz="1600" dirty="0"/>
              <a:t>estándar ISO/IEC 9126 tiene como objetivo la definición de un </a:t>
            </a:r>
            <a:r>
              <a:rPr lang="es-ES" sz="1600" dirty="0" smtClean="0"/>
              <a:t>modelo de </a:t>
            </a:r>
            <a:r>
              <a:rPr lang="es-ES" sz="1600" dirty="0"/>
              <a:t>calidad y su uso como marco para la evaluación de software. </a:t>
            </a:r>
            <a:endParaRPr lang="es-ES" sz="1600" dirty="0" smtClean="0"/>
          </a:p>
          <a:p>
            <a:pPr algn="just"/>
            <a:r>
              <a:rPr lang="es-ES" sz="1600" dirty="0" smtClean="0"/>
              <a:t>Los modelos de calidad basados con este estándar propone un </a:t>
            </a:r>
            <a:r>
              <a:rPr lang="es-ES" sz="1600" dirty="0"/>
              <a:t>conjunto de factores de </a:t>
            </a:r>
            <a:r>
              <a:rPr lang="es-ES" sz="1600" dirty="0" smtClean="0"/>
              <a:t>partida compuestos </a:t>
            </a:r>
            <a:r>
              <a:rPr lang="es-ES" sz="1600" dirty="0"/>
              <a:t>de 6 características y 27 </a:t>
            </a:r>
            <a:r>
              <a:rPr lang="es-ES" sz="1600" dirty="0" err="1"/>
              <a:t>subcaracterísticas</a:t>
            </a:r>
            <a:r>
              <a:rPr lang="es-ES" sz="1600" dirty="0"/>
              <a:t>. </a:t>
            </a:r>
          </a:p>
        </p:txBody>
      </p:sp>
      <p:grpSp>
        <p:nvGrpSpPr>
          <p:cNvPr id="147" name="Google Shape;147;p20"/>
          <p:cNvGrpSpPr/>
          <p:nvPr/>
        </p:nvGrpSpPr>
        <p:grpSpPr>
          <a:xfrm>
            <a:off x="1025527" y="2218331"/>
            <a:ext cx="2529937" cy="1037170"/>
            <a:chOff x="1263652" y="1992418"/>
            <a:chExt cx="2529937" cy="1037170"/>
          </a:xfrm>
        </p:grpSpPr>
        <p:sp>
          <p:nvSpPr>
            <p:cNvPr id="148" name="Google Shape;148;p20"/>
            <p:cNvSpPr/>
            <p:nvPr/>
          </p:nvSpPr>
          <p:spPr>
            <a:xfrm>
              <a:off x="1263652" y="2315755"/>
              <a:ext cx="556154" cy="713832"/>
            </a:xfrm>
            <a:custGeom>
              <a:avLst/>
              <a:gdLst/>
              <a:ahLst/>
              <a:cxnLst/>
              <a:rect l="l" t="t" r="r" b="b"/>
              <a:pathLst>
                <a:path w="15978" h="20508" fill="none" extrusionOk="0">
                  <a:moveTo>
                    <a:pt x="15977" y="1292"/>
                  </a:moveTo>
                  <a:lnTo>
                    <a:pt x="15977" y="19217"/>
                  </a:lnTo>
                  <a:lnTo>
                    <a:pt x="15977" y="19217"/>
                  </a:lnTo>
                  <a:lnTo>
                    <a:pt x="15953" y="19485"/>
                  </a:lnTo>
                  <a:lnTo>
                    <a:pt x="15880" y="19728"/>
                  </a:lnTo>
                  <a:lnTo>
                    <a:pt x="15758" y="19948"/>
                  </a:lnTo>
                  <a:lnTo>
                    <a:pt x="15612" y="20142"/>
                  </a:lnTo>
                  <a:lnTo>
                    <a:pt x="15417" y="20289"/>
                  </a:lnTo>
                  <a:lnTo>
                    <a:pt x="15198" y="20410"/>
                  </a:lnTo>
                  <a:lnTo>
                    <a:pt x="14955" y="20483"/>
                  </a:lnTo>
                  <a:lnTo>
                    <a:pt x="14711" y="20508"/>
                  </a:lnTo>
                  <a:lnTo>
                    <a:pt x="1267" y="20508"/>
                  </a:lnTo>
                  <a:lnTo>
                    <a:pt x="1267" y="20508"/>
                  </a:lnTo>
                  <a:lnTo>
                    <a:pt x="1023" y="20483"/>
                  </a:lnTo>
                  <a:lnTo>
                    <a:pt x="780" y="20410"/>
                  </a:lnTo>
                  <a:lnTo>
                    <a:pt x="561" y="20289"/>
                  </a:lnTo>
                  <a:lnTo>
                    <a:pt x="366" y="20142"/>
                  </a:lnTo>
                  <a:lnTo>
                    <a:pt x="220" y="19948"/>
                  </a:lnTo>
                  <a:lnTo>
                    <a:pt x="98" y="19728"/>
                  </a:lnTo>
                  <a:lnTo>
                    <a:pt x="25" y="19485"/>
                  </a:lnTo>
                  <a:lnTo>
                    <a:pt x="1" y="19217"/>
                  </a:lnTo>
                  <a:lnTo>
                    <a:pt x="1" y="1292"/>
                  </a:lnTo>
                  <a:lnTo>
                    <a:pt x="1" y="1292"/>
                  </a:lnTo>
                  <a:lnTo>
                    <a:pt x="25" y="1024"/>
                  </a:lnTo>
                  <a:lnTo>
                    <a:pt x="98" y="780"/>
                  </a:lnTo>
                  <a:lnTo>
                    <a:pt x="220" y="561"/>
                  </a:lnTo>
                  <a:lnTo>
                    <a:pt x="366" y="366"/>
                  </a:lnTo>
                  <a:lnTo>
                    <a:pt x="561" y="220"/>
                  </a:lnTo>
                  <a:lnTo>
                    <a:pt x="780" y="98"/>
                  </a:lnTo>
                  <a:lnTo>
                    <a:pt x="1023" y="25"/>
                  </a:lnTo>
                  <a:lnTo>
                    <a:pt x="1267" y="1"/>
                  </a:lnTo>
                  <a:lnTo>
                    <a:pt x="14711" y="1"/>
                  </a:lnTo>
                  <a:lnTo>
                    <a:pt x="14711" y="1"/>
                  </a:lnTo>
                  <a:lnTo>
                    <a:pt x="14955" y="25"/>
                  </a:lnTo>
                  <a:lnTo>
                    <a:pt x="15198" y="98"/>
                  </a:lnTo>
                  <a:lnTo>
                    <a:pt x="15417" y="220"/>
                  </a:lnTo>
                  <a:lnTo>
                    <a:pt x="15612" y="366"/>
                  </a:lnTo>
                  <a:lnTo>
                    <a:pt x="15758" y="561"/>
                  </a:lnTo>
                  <a:lnTo>
                    <a:pt x="15880" y="780"/>
                  </a:lnTo>
                  <a:lnTo>
                    <a:pt x="15953" y="1024"/>
                  </a:lnTo>
                  <a:lnTo>
                    <a:pt x="15977" y="1292"/>
                  </a:lnTo>
                  <a:lnTo>
                    <a:pt x="15977" y="1292"/>
                  </a:lnTo>
                  <a:close/>
                  <a:moveTo>
                    <a:pt x="7989" y="19899"/>
                  </a:moveTo>
                  <a:lnTo>
                    <a:pt x="7989" y="19899"/>
                  </a:lnTo>
                  <a:lnTo>
                    <a:pt x="8159" y="19875"/>
                  </a:lnTo>
                  <a:lnTo>
                    <a:pt x="8306" y="19826"/>
                  </a:lnTo>
                  <a:lnTo>
                    <a:pt x="8452" y="19753"/>
                  </a:lnTo>
                  <a:lnTo>
                    <a:pt x="8574" y="19655"/>
                  </a:lnTo>
                  <a:lnTo>
                    <a:pt x="8671" y="19534"/>
                  </a:lnTo>
                  <a:lnTo>
                    <a:pt x="8744" y="19387"/>
                  </a:lnTo>
                  <a:lnTo>
                    <a:pt x="8793" y="19241"/>
                  </a:lnTo>
                  <a:lnTo>
                    <a:pt x="8817" y="19071"/>
                  </a:lnTo>
                  <a:lnTo>
                    <a:pt x="8817" y="19071"/>
                  </a:lnTo>
                  <a:lnTo>
                    <a:pt x="8793" y="18900"/>
                  </a:lnTo>
                  <a:lnTo>
                    <a:pt x="8744" y="18754"/>
                  </a:lnTo>
                  <a:lnTo>
                    <a:pt x="8671" y="18608"/>
                  </a:lnTo>
                  <a:lnTo>
                    <a:pt x="8574" y="18486"/>
                  </a:lnTo>
                  <a:lnTo>
                    <a:pt x="8452" y="18389"/>
                  </a:lnTo>
                  <a:lnTo>
                    <a:pt x="8306" y="18316"/>
                  </a:lnTo>
                  <a:lnTo>
                    <a:pt x="8159" y="18267"/>
                  </a:lnTo>
                  <a:lnTo>
                    <a:pt x="7989" y="18243"/>
                  </a:lnTo>
                  <a:lnTo>
                    <a:pt x="7989" y="18243"/>
                  </a:lnTo>
                  <a:lnTo>
                    <a:pt x="7819" y="18267"/>
                  </a:lnTo>
                  <a:lnTo>
                    <a:pt x="7672" y="18316"/>
                  </a:lnTo>
                  <a:lnTo>
                    <a:pt x="7526" y="18389"/>
                  </a:lnTo>
                  <a:lnTo>
                    <a:pt x="7404" y="18486"/>
                  </a:lnTo>
                  <a:lnTo>
                    <a:pt x="7307" y="18608"/>
                  </a:lnTo>
                  <a:lnTo>
                    <a:pt x="7234" y="18754"/>
                  </a:lnTo>
                  <a:lnTo>
                    <a:pt x="7185" y="18900"/>
                  </a:lnTo>
                  <a:lnTo>
                    <a:pt x="7161" y="19071"/>
                  </a:lnTo>
                  <a:lnTo>
                    <a:pt x="7161" y="19071"/>
                  </a:lnTo>
                  <a:lnTo>
                    <a:pt x="7185" y="19241"/>
                  </a:lnTo>
                  <a:lnTo>
                    <a:pt x="7234" y="19387"/>
                  </a:lnTo>
                  <a:lnTo>
                    <a:pt x="7307" y="19534"/>
                  </a:lnTo>
                  <a:lnTo>
                    <a:pt x="7404" y="19655"/>
                  </a:lnTo>
                  <a:lnTo>
                    <a:pt x="7526" y="19753"/>
                  </a:lnTo>
                  <a:lnTo>
                    <a:pt x="7672" y="19826"/>
                  </a:lnTo>
                  <a:lnTo>
                    <a:pt x="7819" y="19875"/>
                  </a:lnTo>
                  <a:lnTo>
                    <a:pt x="7989" y="19899"/>
                  </a:lnTo>
                  <a:lnTo>
                    <a:pt x="7989" y="19899"/>
                  </a:lnTo>
                  <a:close/>
                  <a:moveTo>
                    <a:pt x="14394" y="1584"/>
                  </a:moveTo>
                  <a:lnTo>
                    <a:pt x="1584" y="1584"/>
                  </a:lnTo>
                  <a:lnTo>
                    <a:pt x="1584" y="17634"/>
                  </a:lnTo>
                  <a:lnTo>
                    <a:pt x="14394" y="17634"/>
                  </a:lnTo>
                  <a:lnTo>
                    <a:pt x="14394" y="158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>
              <a:off x="2101178" y="2481972"/>
              <a:ext cx="316104" cy="547615"/>
            </a:xfrm>
            <a:custGeom>
              <a:avLst/>
              <a:gdLst/>
              <a:ahLst/>
              <a:cxnLst/>
              <a:rect l="l" t="t" r="r" b="b"/>
              <a:pathLst>
                <a:path w="11838" h="20508" fill="none" extrusionOk="0">
                  <a:moveTo>
                    <a:pt x="10547" y="1"/>
                  </a:moveTo>
                  <a:lnTo>
                    <a:pt x="1292" y="1"/>
                  </a:lnTo>
                  <a:lnTo>
                    <a:pt x="1292" y="1"/>
                  </a:lnTo>
                  <a:lnTo>
                    <a:pt x="1024" y="25"/>
                  </a:lnTo>
                  <a:lnTo>
                    <a:pt x="780" y="98"/>
                  </a:lnTo>
                  <a:lnTo>
                    <a:pt x="561" y="220"/>
                  </a:lnTo>
                  <a:lnTo>
                    <a:pt x="366" y="366"/>
                  </a:lnTo>
                  <a:lnTo>
                    <a:pt x="220" y="561"/>
                  </a:lnTo>
                  <a:lnTo>
                    <a:pt x="98" y="780"/>
                  </a:lnTo>
                  <a:lnTo>
                    <a:pt x="25" y="1024"/>
                  </a:lnTo>
                  <a:lnTo>
                    <a:pt x="1" y="1292"/>
                  </a:lnTo>
                  <a:lnTo>
                    <a:pt x="1" y="19217"/>
                  </a:lnTo>
                  <a:lnTo>
                    <a:pt x="1" y="19217"/>
                  </a:lnTo>
                  <a:lnTo>
                    <a:pt x="25" y="19485"/>
                  </a:lnTo>
                  <a:lnTo>
                    <a:pt x="98" y="19728"/>
                  </a:lnTo>
                  <a:lnTo>
                    <a:pt x="220" y="19948"/>
                  </a:lnTo>
                  <a:lnTo>
                    <a:pt x="366" y="20142"/>
                  </a:lnTo>
                  <a:lnTo>
                    <a:pt x="561" y="20289"/>
                  </a:lnTo>
                  <a:lnTo>
                    <a:pt x="780" y="20410"/>
                  </a:lnTo>
                  <a:lnTo>
                    <a:pt x="1024" y="20483"/>
                  </a:lnTo>
                  <a:lnTo>
                    <a:pt x="1292" y="20508"/>
                  </a:lnTo>
                  <a:lnTo>
                    <a:pt x="10547" y="20508"/>
                  </a:lnTo>
                  <a:lnTo>
                    <a:pt x="10547" y="20508"/>
                  </a:lnTo>
                  <a:lnTo>
                    <a:pt x="10814" y="20483"/>
                  </a:lnTo>
                  <a:lnTo>
                    <a:pt x="11058" y="20410"/>
                  </a:lnTo>
                  <a:lnTo>
                    <a:pt x="11277" y="20289"/>
                  </a:lnTo>
                  <a:lnTo>
                    <a:pt x="11472" y="20142"/>
                  </a:lnTo>
                  <a:lnTo>
                    <a:pt x="11618" y="19948"/>
                  </a:lnTo>
                  <a:lnTo>
                    <a:pt x="11740" y="19728"/>
                  </a:lnTo>
                  <a:lnTo>
                    <a:pt x="11813" y="19485"/>
                  </a:lnTo>
                  <a:lnTo>
                    <a:pt x="11837" y="19217"/>
                  </a:lnTo>
                  <a:lnTo>
                    <a:pt x="11837" y="1292"/>
                  </a:lnTo>
                  <a:lnTo>
                    <a:pt x="11837" y="1292"/>
                  </a:lnTo>
                  <a:lnTo>
                    <a:pt x="11813" y="1024"/>
                  </a:lnTo>
                  <a:lnTo>
                    <a:pt x="11740" y="780"/>
                  </a:lnTo>
                  <a:lnTo>
                    <a:pt x="11618" y="561"/>
                  </a:lnTo>
                  <a:lnTo>
                    <a:pt x="11472" y="366"/>
                  </a:lnTo>
                  <a:lnTo>
                    <a:pt x="11277" y="220"/>
                  </a:lnTo>
                  <a:lnTo>
                    <a:pt x="11058" y="98"/>
                  </a:lnTo>
                  <a:lnTo>
                    <a:pt x="10814" y="25"/>
                  </a:lnTo>
                  <a:lnTo>
                    <a:pt x="10547" y="1"/>
                  </a:lnTo>
                  <a:lnTo>
                    <a:pt x="10547" y="1"/>
                  </a:lnTo>
                  <a:close/>
                  <a:moveTo>
                    <a:pt x="5554" y="975"/>
                  </a:moveTo>
                  <a:lnTo>
                    <a:pt x="6284" y="975"/>
                  </a:lnTo>
                  <a:lnTo>
                    <a:pt x="6284" y="975"/>
                  </a:lnTo>
                  <a:lnTo>
                    <a:pt x="6406" y="999"/>
                  </a:lnTo>
                  <a:lnTo>
                    <a:pt x="6479" y="1073"/>
                  </a:lnTo>
                  <a:lnTo>
                    <a:pt x="6552" y="1146"/>
                  </a:lnTo>
                  <a:lnTo>
                    <a:pt x="6577" y="1267"/>
                  </a:lnTo>
                  <a:lnTo>
                    <a:pt x="6577" y="1267"/>
                  </a:lnTo>
                  <a:lnTo>
                    <a:pt x="6552" y="1365"/>
                  </a:lnTo>
                  <a:lnTo>
                    <a:pt x="6479" y="1462"/>
                  </a:lnTo>
                  <a:lnTo>
                    <a:pt x="6406" y="1511"/>
                  </a:lnTo>
                  <a:lnTo>
                    <a:pt x="6284" y="1535"/>
                  </a:lnTo>
                  <a:lnTo>
                    <a:pt x="5554" y="1535"/>
                  </a:lnTo>
                  <a:lnTo>
                    <a:pt x="5554" y="1535"/>
                  </a:lnTo>
                  <a:lnTo>
                    <a:pt x="5432" y="1511"/>
                  </a:lnTo>
                  <a:lnTo>
                    <a:pt x="5359" y="1462"/>
                  </a:lnTo>
                  <a:lnTo>
                    <a:pt x="5286" y="1365"/>
                  </a:lnTo>
                  <a:lnTo>
                    <a:pt x="5262" y="1267"/>
                  </a:lnTo>
                  <a:lnTo>
                    <a:pt x="5262" y="1267"/>
                  </a:lnTo>
                  <a:lnTo>
                    <a:pt x="5286" y="1146"/>
                  </a:lnTo>
                  <a:lnTo>
                    <a:pt x="5359" y="1073"/>
                  </a:lnTo>
                  <a:lnTo>
                    <a:pt x="5432" y="999"/>
                  </a:lnTo>
                  <a:lnTo>
                    <a:pt x="5554" y="975"/>
                  </a:lnTo>
                  <a:lnTo>
                    <a:pt x="5554" y="975"/>
                  </a:lnTo>
                  <a:close/>
                  <a:moveTo>
                    <a:pt x="5919" y="19436"/>
                  </a:moveTo>
                  <a:lnTo>
                    <a:pt x="5919" y="19436"/>
                  </a:lnTo>
                  <a:lnTo>
                    <a:pt x="5749" y="19412"/>
                  </a:lnTo>
                  <a:lnTo>
                    <a:pt x="5578" y="19363"/>
                  </a:lnTo>
                  <a:lnTo>
                    <a:pt x="5432" y="19290"/>
                  </a:lnTo>
                  <a:lnTo>
                    <a:pt x="5310" y="19193"/>
                  </a:lnTo>
                  <a:lnTo>
                    <a:pt x="5213" y="19071"/>
                  </a:lnTo>
                  <a:lnTo>
                    <a:pt x="5140" y="18925"/>
                  </a:lnTo>
                  <a:lnTo>
                    <a:pt x="5091" y="18754"/>
                  </a:lnTo>
                  <a:lnTo>
                    <a:pt x="5067" y="18584"/>
                  </a:lnTo>
                  <a:lnTo>
                    <a:pt x="5067" y="18584"/>
                  </a:lnTo>
                  <a:lnTo>
                    <a:pt x="5091" y="18413"/>
                  </a:lnTo>
                  <a:lnTo>
                    <a:pt x="5140" y="18243"/>
                  </a:lnTo>
                  <a:lnTo>
                    <a:pt x="5213" y="18097"/>
                  </a:lnTo>
                  <a:lnTo>
                    <a:pt x="5310" y="17975"/>
                  </a:lnTo>
                  <a:lnTo>
                    <a:pt x="5432" y="17877"/>
                  </a:lnTo>
                  <a:lnTo>
                    <a:pt x="5578" y="17804"/>
                  </a:lnTo>
                  <a:lnTo>
                    <a:pt x="5749" y="17756"/>
                  </a:lnTo>
                  <a:lnTo>
                    <a:pt x="5919" y="17731"/>
                  </a:lnTo>
                  <a:lnTo>
                    <a:pt x="5919" y="17731"/>
                  </a:lnTo>
                  <a:lnTo>
                    <a:pt x="6090" y="17756"/>
                  </a:lnTo>
                  <a:lnTo>
                    <a:pt x="6260" y="17804"/>
                  </a:lnTo>
                  <a:lnTo>
                    <a:pt x="6406" y="17877"/>
                  </a:lnTo>
                  <a:lnTo>
                    <a:pt x="6528" y="17975"/>
                  </a:lnTo>
                  <a:lnTo>
                    <a:pt x="6625" y="18097"/>
                  </a:lnTo>
                  <a:lnTo>
                    <a:pt x="6699" y="18243"/>
                  </a:lnTo>
                  <a:lnTo>
                    <a:pt x="6747" y="18413"/>
                  </a:lnTo>
                  <a:lnTo>
                    <a:pt x="6772" y="18584"/>
                  </a:lnTo>
                  <a:lnTo>
                    <a:pt x="6772" y="18584"/>
                  </a:lnTo>
                  <a:lnTo>
                    <a:pt x="6747" y="18754"/>
                  </a:lnTo>
                  <a:lnTo>
                    <a:pt x="6699" y="18925"/>
                  </a:lnTo>
                  <a:lnTo>
                    <a:pt x="6625" y="19071"/>
                  </a:lnTo>
                  <a:lnTo>
                    <a:pt x="6528" y="19193"/>
                  </a:lnTo>
                  <a:lnTo>
                    <a:pt x="6406" y="19290"/>
                  </a:lnTo>
                  <a:lnTo>
                    <a:pt x="6260" y="19363"/>
                  </a:lnTo>
                  <a:lnTo>
                    <a:pt x="6090" y="19412"/>
                  </a:lnTo>
                  <a:lnTo>
                    <a:pt x="5919" y="19436"/>
                  </a:lnTo>
                  <a:lnTo>
                    <a:pt x="5919" y="19436"/>
                  </a:lnTo>
                  <a:close/>
                  <a:moveTo>
                    <a:pt x="10547" y="16660"/>
                  </a:moveTo>
                  <a:lnTo>
                    <a:pt x="1292" y="16660"/>
                  </a:lnTo>
                  <a:lnTo>
                    <a:pt x="1292" y="2558"/>
                  </a:lnTo>
                  <a:lnTo>
                    <a:pt x="10547" y="2558"/>
                  </a:lnTo>
                  <a:lnTo>
                    <a:pt x="10547" y="1666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" name="Google Shape;150;p20"/>
            <p:cNvGrpSpPr/>
            <p:nvPr/>
          </p:nvGrpSpPr>
          <p:grpSpPr>
            <a:xfrm>
              <a:off x="2698654" y="1992418"/>
              <a:ext cx="1094935" cy="1037170"/>
              <a:chOff x="2583100" y="2973775"/>
              <a:chExt cx="461550" cy="437200"/>
            </a:xfrm>
          </p:grpSpPr>
          <p:sp>
            <p:nvSpPr>
              <p:cNvPr id="151" name="Google Shape;151;p20"/>
              <p:cNvSpPr/>
              <p:nvPr/>
            </p:nvSpPr>
            <p:spPr>
              <a:xfrm>
                <a:off x="2701225" y="3315975"/>
                <a:ext cx="225300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9012" h="3800" fill="none" extrusionOk="0">
                    <a:moveTo>
                      <a:pt x="2947" y="0"/>
                    </a:moveTo>
                    <a:lnTo>
                      <a:pt x="2947" y="2947"/>
                    </a:lnTo>
                    <a:lnTo>
                      <a:pt x="853" y="2947"/>
                    </a:lnTo>
                    <a:lnTo>
                      <a:pt x="853" y="2947"/>
                    </a:lnTo>
                    <a:lnTo>
                      <a:pt x="682" y="2947"/>
                    </a:lnTo>
                    <a:lnTo>
                      <a:pt x="512" y="2996"/>
                    </a:lnTo>
                    <a:lnTo>
                      <a:pt x="365" y="3093"/>
                    </a:lnTo>
                    <a:lnTo>
                      <a:pt x="244" y="3191"/>
                    </a:lnTo>
                    <a:lnTo>
                      <a:pt x="146" y="3313"/>
                    </a:lnTo>
                    <a:lnTo>
                      <a:pt x="49" y="3459"/>
                    </a:lnTo>
                    <a:lnTo>
                      <a:pt x="0" y="3629"/>
                    </a:lnTo>
                    <a:lnTo>
                      <a:pt x="0" y="3800"/>
                    </a:lnTo>
                    <a:lnTo>
                      <a:pt x="9011" y="3800"/>
                    </a:lnTo>
                    <a:lnTo>
                      <a:pt x="9011" y="3800"/>
                    </a:lnTo>
                    <a:lnTo>
                      <a:pt x="9011" y="3629"/>
                    </a:lnTo>
                    <a:lnTo>
                      <a:pt x="8963" y="3459"/>
                    </a:lnTo>
                    <a:lnTo>
                      <a:pt x="8865" y="3313"/>
                    </a:lnTo>
                    <a:lnTo>
                      <a:pt x="8768" y="3191"/>
                    </a:lnTo>
                    <a:lnTo>
                      <a:pt x="8646" y="3093"/>
                    </a:lnTo>
                    <a:lnTo>
                      <a:pt x="8500" y="2996"/>
                    </a:lnTo>
                    <a:lnTo>
                      <a:pt x="8330" y="2947"/>
                    </a:lnTo>
                    <a:lnTo>
                      <a:pt x="8159" y="2947"/>
                    </a:lnTo>
                    <a:lnTo>
                      <a:pt x="6065" y="2947"/>
                    </a:lnTo>
                    <a:lnTo>
                      <a:pt x="6065" y="0"/>
                    </a:lnTo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0"/>
              <p:cNvSpPr/>
              <p:nvPr/>
            </p:nvSpPr>
            <p:spPr>
              <a:xfrm>
                <a:off x="2583100" y="2973775"/>
                <a:ext cx="461550" cy="336125"/>
              </a:xfrm>
              <a:custGeom>
                <a:avLst/>
                <a:gdLst/>
                <a:ahLst/>
                <a:cxnLst/>
                <a:rect l="l" t="t" r="r" b="b"/>
                <a:pathLst>
                  <a:path w="18462" h="13445" fill="none" extrusionOk="0">
                    <a:moveTo>
                      <a:pt x="17974" y="1"/>
                    </a:moveTo>
                    <a:lnTo>
                      <a:pt x="487" y="1"/>
                    </a:lnTo>
                    <a:lnTo>
                      <a:pt x="487" y="1"/>
                    </a:lnTo>
                    <a:lnTo>
                      <a:pt x="390" y="1"/>
                    </a:lnTo>
                    <a:lnTo>
                      <a:pt x="317" y="50"/>
                    </a:lnTo>
                    <a:lnTo>
                      <a:pt x="220" y="74"/>
                    </a:lnTo>
                    <a:lnTo>
                      <a:pt x="146" y="147"/>
                    </a:lnTo>
                    <a:lnTo>
                      <a:pt x="98" y="220"/>
                    </a:lnTo>
                    <a:lnTo>
                      <a:pt x="49" y="293"/>
                    </a:lnTo>
                    <a:lnTo>
                      <a:pt x="25" y="390"/>
                    </a:lnTo>
                    <a:lnTo>
                      <a:pt x="0" y="488"/>
                    </a:lnTo>
                    <a:lnTo>
                      <a:pt x="0" y="12958"/>
                    </a:lnTo>
                    <a:lnTo>
                      <a:pt x="0" y="12958"/>
                    </a:lnTo>
                    <a:lnTo>
                      <a:pt x="25" y="13055"/>
                    </a:lnTo>
                    <a:lnTo>
                      <a:pt x="49" y="13152"/>
                    </a:lnTo>
                    <a:lnTo>
                      <a:pt x="98" y="13226"/>
                    </a:lnTo>
                    <a:lnTo>
                      <a:pt x="146" y="13299"/>
                    </a:lnTo>
                    <a:lnTo>
                      <a:pt x="220" y="13372"/>
                    </a:lnTo>
                    <a:lnTo>
                      <a:pt x="317" y="13396"/>
                    </a:lnTo>
                    <a:lnTo>
                      <a:pt x="390" y="13445"/>
                    </a:lnTo>
                    <a:lnTo>
                      <a:pt x="487" y="13445"/>
                    </a:lnTo>
                    <a:lnTo>
                      <a:pt x="17974" y="13445"/>
                    </a:lnTo>
                    <a:lnTo>
                      <a:pt x="17974" y="13445"/>
                    </a:lnTo>
                    <a:lnTo>
                      <a:pt x="18072" y="13445"/>
                    </a:lnTo>
                    <a:lnTo>
                      <a:pt x="18145" y="13396"/>
                    </a:lnTo>
                    <a:lnTo>
                      <a:pt x="18242" y="13372"/>
                    </a:lnTo>
                    <a:lnTo>
                      <a:pt x="18315" y="13299"/>
                    </a:lnTo>
                    <a:lnTo>
                      <a:pt x="18364" y="13226"/>
                    </a:lnTo>
                    <a:lnTo>
                      <a:pt x="18413" y="13152"/>
                    </a:lnTo>
                    <a:lnTo>
                      <a:pt x="18437" y="13055"/>
                    </a:lnTo>
                    <a:lnTo>
                      <a:pt x="18461" y="12958"/>
                    </a:lnTo>
                    <a:lnTo>
                      <a:pt x="18461" y="488"/>
                    </a:lnTo>
                    <a:lnTo>
                      <a:pt x="18461" y="488"/>
                    </a:lnTo>
                    <a:lnTo>
                      <a:pt x="18437" y="390"/>
                    </a:lnTo>
                    <a:lnTo>
                      <a:pt x="18413" y="293"/>
                    </a:lnTo>
                    <a:lnTo>
                      <a:pt x="18364" y="220"/>
                    </a:lnTo>
                    <a:lnTo>
                      <a:pt x="18315" y="147"/>
                    </a:lnTo>
                    <a:lnTo>
                      <a:pt x="18242" y="74"/>
                    </a:lnTo>
                    <a:lnTo>
                      <a:pt x="18145" y="50"/>
                    </a:lnTo>
                    <a:lnTo>
                      <a:pt x="18072" y="1"/>
                    </a:lnTo>
                    <a:lnTo>
                      <a:pt x="17974" y="1"/>
                    </a:lnTo>
                    <a:lnTo>
                      <a:pt x="17974" y="1"/>
                    </a:lnTo>
                    <a:close/>
                    <a:moveTo>
                      <a:pt x="17000" y="11983"/>
                    </a:moveTo>
                    <a:lnTo>
                      <a:pt x="1462" y="11983"/>
                    </a:lnTo>
                    <a:lnTo>
                      <a:pt x="1462" y="1462"/>
                    </a:lnTo>
                    <a:lnTo>
                      <a:pt x="17000" y="1462"/>
                    </a:lnTo>
                    <a:lnTo>
                      <a:pt x="17000" y="11983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103;p15"/>
          <p:cNvSpPr txBox="1">
            <a:spLocks/>
          </p:cNvSpPr>
          <p:nvPr/>
        </p:nvSpPr>
        <p:spPr>
          <a:xfrm>
            <a:off x="821727" y="8189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14" name="Google Shape;574;p40"/>
          <p:cNvSpPr/>
          <p:nvPr/>
        </p:nvSpPr>
        <p:spPr>
          <a:xfrm>
            <a:off x="2851767" y="2475441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574;p40"/>
          <p:cNvSpPr/>
          <p:nvPr/>
        </p:nvSpPr>
        <p:spPr>
          <a:xfrm>
            <a:off x="1169244" y="2703245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574;p40"/>
          <p:cNvSpPr/>
          <p:nvPr/>
        </p:nvSpPr>
        <p:spPr>
          <a:xfrm>
            <a:off x="1934470" y="2864244"/>
            <a:ext cx="180971" cy="151477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ángulo 1"/>
          <p:cNvSpPr/>
          <p:nvPr/>
        </p:nvSpPr>
        <p:spPr>
          <a:xfrm>
            <a:off x="167875" y="4585870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18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1954204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 dirty="0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Estándares de modelos de calidad</a:t>
            </a:r>
            <a:endParaRPr dirty="0"/>
          </a:p>
        </p:txBody>
      </p:sp>
      <p:sp>
        <p:nvSpPr>
          <p:cNvPr id="146" name="Google Shape;146;p20"/>
          <p:cNvSpPr txBox="1">
            <a:spLocks noGrp="1"/>
          </p:cNvSpPr>
          <p:nvPr>
            <p:ph type="body" idx="1"/>
          </p:nvPr>
        </p:nvSpPr>
        <p:spPr>
          <a:xfrm>
            <a:off x="4897185" y="1409397"/>
            <a:ext cx="3946769" cy="35150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s-ES" sz="1600" dirty="0"/>
              <a:t>El estándar ISO/IEC 9126 distingue entre calidad interna y calidad externa</a:t>
            </a:r>
            <a:r>
              <a:rPr lang="es-ES" sz="1600" dirty="0" smtClean="0"/>
              <a:t>, e </a:t>
            </a:r>
            <a:r>
              <a:rPr lang="es-ES" sz="1600" dirty="0"/>
              <a:t>introduce también el concepto de calidad en uso. </a:t>
            </a:r>
            <a:endParaRPr lang="es-ES" sz="1600" dirty="0" smtClean="0"/>
          </a:p>
          <a:p>
            <a:pPr algn="just"/>
            <a:r>
              <a:rPr lang="es-ES" sz="1600" dirty="0" smtClean="0"/>
              <a:t>La </a:t>
            </a:r>
            <a:r>
              <a:rPr lang="es-ES" sz="1600" dirty="0"/>
              <a:t>calidad interna tiene </a:t>
            </a:r>
            <a:r>
              <a:rPr lang="es-ES" sz="1600" dirty="0" smtClean="0"/>
              <a:t>como objetivo </a:t>
            </a:r>
            <a:r>
              <a:rPr lang="es-ES" sz="1600" dirty="0"/>
              <a:t>medir la calidad del software mediante factores medibles durante </a:t>
            </a:r>
            <a:r>
              <a:rPr lang="es-ES" sz="1600" dirty="0" smtClean="0"/>
              <a:t>su desarrollo</a:t>
            </a:r>
            <a:r>
              <a:rPr lang="es-ES" sz="1600" dirty="0"/>
              <a:t>. </a:t>
            </a:r>
            <a:endParaRPr lang="es-ES" sz="1600" dirty="0" smtClean="0"/>
          </a:p>
          <a:p>
            <a:pPr algn="just"/>
            <a:r>
              <a:rPr lang="es-ES" sz="1600" dirty="0" smtClean="0"/>
              <a:t>La </a:t>
            </a:r>
            <a:r>
              <a:rPr lang="es-ES" sz="1600" dirty="0"/>
              <a:t>calidad externa pretende medir la calidad del software teniendo </a:t>
            </a:r>
            <a:r>
              <a:rPr lang="es-ES" sz="1600" dirty="0" smtClean="0"/>
              <a:t>en cuenta </a:t>
            </a:r>
            <a:r>
              <a:rPr lang="es-ES" sz="1600" dirty="0"/>
              <a:t>el comportamiento de este software en un sistema del cual forme parte</a:t>
            </a:r>
            <a:r>
              <a:rPr lang="es-ES" sz="1600" dirty="0" smtClean="0"/>
              <a:t>.</a:t>
            </a:r>
            <a:endParaRPr lang="es-ES" sz="1600" dirty="0"/>
          </a:p>
        </p:txBody>
      </p:sp>
      <p:grpSp>
        <p:nvGrpSpPr>
          <p:cNvPr id="147" name="Google Shape;147;p20"/>
          <p:cNvGrpSpPr/>
          <p:nvPr/>
        </p:nvGrpSpPr>
        <p:grpSpPr>
          <a:xfrm>
            <a:off x="1025527" y="2218331"/>
            <a:ext cx="2529937" cy="1037170"/>
            <a:chOff x="1263652" y="1992418"/>
            <a:chExt cx="2529937" cy="1037170"/>
          </a:xfrm>
        </p:grpSpPr>
        <p:sp>
          <p:nvSpPr>
            <p:cNvPr id="148" name="Google Shape;148;p20"/>
            <p:cNvSpPr/>
            <p:nvPr/>
          </p:nvSpPr>
          <p:spPr>
            <a:xfrm>
              <a:off x="1263652" y="2315755"/>
              <a:ext cx="556154" cy="713832"/>
            </a:xfrm>
            <a:custGeom>
              <a:avLst/>
              <a:gdLst/>
              <a:ahLst/>
              <a:cxnLst/>
              <a:rect l="l" t="t" r="r" b="b"/>
              <a:pathLst>
                <a:path w="15978" h="20508" fill="none" extrusionOk="0">
                  <a:moveTo>
                    <a:pt x="15977" y="1292"/>
                  </a:moveTo>
                  <a:lnTo>
                    <a:pt x="15977" y="19217"/>
                  </a:lnTo>
                  <a:lnTo>
                    <a:pt x="15977" y="19217"/>
                  </a:lnTo>
                  <a:lnTo>
                    <a:pt x="15953" y="19485"/>
                  </a:lnTo>
                  <a:lnTo>
                    <a:pt x="15880" y="19728"/>
                  </a:lnTo>
                  <a:lnTo>
                    <a:pt x="15758" y="19948"/>
                  </a:lnTo>
                  <a:lnTo>
                    <a:pt x="15612" y="20142"/>
                  </a:lnTo>
                  <a:lnTo>
                    <a:pt x="15417" y="20289"/>
                  </a:lnTo>
                  <a:lnTo>
                    <a:pt x="15198" y="20410"/>
                  </a:lnTo>
                  <a:lnTo>
                    <a:pt x="14955" y="20483"/>
                  </a:lnTo>
                  <a:lnTo>
                    <a:pt x="14711" y="20508"/>
                  </a:lnTo>
                  <a:lnTo>
                    <a:pt x="1267" y="20508"/>
                  </a:lnTo>
                  <a:lnTo>
                    <a:pt x="1267" y="20508"/>
                  </a:lnTo>
                  <a:lnTo>
                    <a:pt x="1023" y="20483"/>
                  </a:lnTo>
                  <a:lnTo>
                    <a:pt x="780" y="20410"/>
                  </a:lnTo>
                  <a:lnTo>
                    <a:pt x="561" y="20289"/>
                  </a:lnTo>
                  <a:lnTo>
                    <a:pt x="366" y="20142"/>
                  </a:lnTo>
                  <a:lnTo>
                    <a:pt x="220" y="19948"/>
                  </a:lnTo>
                  <a:lnTo>
                    <a:pt x="98" y="19728"/>
                  </a:lnTo>
                  <a:lnTo>
                    <a:pt x="25" y="19485"/>
                  </a:lnTo>
                  <a:lnTo>
                    <a:pt x="1" y="19217"/>
                  </a:lnTo>
                  <a:lnTo>
                    <a:pt x="1" y="1292"/>
                  </a:lnTo>
                  <a:lnTo>
                    <a:pt x="1" y="1292"/>
                  </a:lnTo>
                  <a:lnTo>
                    <a:pt x="25" y="1024"/>
                  </a:lnTo>
                  <a:lnTo>
                    <a:pt x="98" y="780"/>
                  </a:lnTo>
                  <a:lnTo>
                    <a:pt x="220" y="561"/>
                  </a:lnTo>
                  <a:lnTo>
                    <a:pt x="366" y="366"/>
                  </a:lnTo>
                  <a:lnTo>
                    <a:pt x="561" y="220"/>
                  </a:lnTo>
                  <a:lnTo>
                    <a:pt x="780" y="98"/>
                  </a:lnTo>
                  <a:lnTo>
                    <a:pt x="1023" y="25"/>
                  </a:lnTo>
                  <a:lnTo>
                    <a:pt x="1267" y="1"/>
                  </a:lnTo>
                  <a:lnTo>
                    <a:pt x="14711" y="1"/>
                  </a:lnTo>
                  <a:lnTo>
                    <a:pt x="14711" y="1"/>
                  </a:lnTo>
                  <a:lnTo>
                    <a:pt x="14955" y="25"/>
                  </a:lnTo>
                  <a:lnTo>
                    <a:pt x="15198" y="98"/>
                  </a:lnTo>
                  <a:lnTo>
                    <a:pt x="15417" y="220"/>
                  </a:lnTo>
                  <a:lnTo>
                    <a:pt x="15612" y="366"/>
                  </a:lnTo>
                  <a:lnTo>
                    <a:pt x="15758" y="561"/>
                  </a:lnTo>
                  <a:lnTo>
                    <a:pt x="15880" y="780"/>
                  </a:lnTo>
                  <a:lnTo>
                    <a:pt x="15953" y="1024"/>
                  </a:lnTo>
                  <a:lnTo>
                    <a:pt x="15977" y="1292"/>
                  </a:lnTo>
                  <a:lnTo>
                    <a:pt x="15977" y="1292"/>
                  </a:lnTo>
                  <a:close/>
                  <a:moveTo>
                    <a:pt x="7989" y="19899"/>
                  </a:moveTo>
                  <a:lnTo>
                    <a:pt x="7989" y="19899"/>
                  </a:lnTo>
                  <a:lnTo>
                    <a:pt x="8159" y="19875"/>
                  </a:lnTo>
                  <a:lnTo>
                    <a:pt x="8306" y="19826"/>
                  </a:lnTo>
                  <a:lnTo>
                    <a:pt x="8452" y="19753"/>
                  </a:lnTo>
                  <a:lnTo>
                    <a:pt x="8574" y="19655"/>
                  </a:lnTo>
                  <a:lnTo>
                    <a:pt x="8671" y="19534"/>
                  </a:lnTo>
                  <a:lnTo>
                    <a:pt x="8744" y="19387"/>
                  </a:lnTo>
                  <a:lnTo>
                    <a:pt x="8793" y="19241"/>
                  </a:lnTo>
                  <a:lnTo>
                    <a:pt x="8817" y="19071"/>
                  </a:lnTo>
                  <a:lnTo>
                    <a:pt x="8817" y="19071"/>
                  </a:lnTo>
                  <a:lnTo>
                    <a:pt x="8793" y="18900"/>
                  </a:lnTo>
                  <a:lnTo>
                    <a:pt x="8744" y="18754"/>
                  </a:lnTo>
                  <a:lnTo>
                    <a:pt x="8671" y="18608"/>
                  </a:lnTo>
                  <a:lnTo>
                    <a:pt x="8574" y="18486"/>
                  </a:lnTo>
                  <a:lnTo>
                    <a:pt x="8452" y="18389"/>
                  </a:lnTo>
                  <a:lnTo>
                    <a:pt x="8306" y="18316"/>
                  </a:lnTo>
                  <a:lnTo>
                    <a:pt x="8159" y="18267"/>
                  </a:lnTo>
                  <a:lnTo>
                    <a:pt x="7989" y="18243"/>
                  </a:lnTo>
                  <a:lnTo>
                    <a:pt x="7989" y="18243"/>
                  </a:lnTo>
                  <a:lnTo>
                    <a:pt x="7819" y="18267"/>
                  </a:lnTo>
                  <a:lnTo>
                    <a:pt x="7672" y="18316"/>
                  </a:lnTo>
                  <a:lnTo>
                    <a:pt x="7526" y="18389"/>
                  </a:lnTo>
                  <a:lnTo>
                    <a:pt x="7404" y="18486"/>
                  </a:lnTo>
                  <a:lnTo>
                    <a:pt x="7307" y="18608"/>
                  </a:lnTo>
                  <a:lnTo>
                    <a:pt x="7234" y="18754"/>
                  </a:lnTo>
                  <a:lnTo>
                    <a:pt x="7185" y="18900"/>
                  </a:lnTo>
                  <a:lnTo>
                    <a:pt x="7161" y="19071"/>
                  </a:lnTo>
                  <a:lnTo>
                    <a:pt x="7161" y="19071"/>
                  </a:lnTo>
                  <a:lnTo>
                    <a:pt x="7185" y="19241"/>
                  </a:lnTo>
                  <a:lnTo>
                    <a:pt x="7234" y="19387"/>
                  </a:lnTo>
                  <a:lnTo>
                    <a:pt x="7307" y="19534"/>
                  </a:lnTo>
                  <a:lnTo>
                    <a:pt x="7404" y="19655"/>
                  </a:lnTo>
                  <a:lnTo>
                    <a:pt x="7526" y="19753"/>
                  </a:lnTo>
                  <a:lnTo>
                    <a:pt x="7672" y="19826"/>
                  </a:lnTo>
                  <a:lnTo>
                    <a:pt x="7819" y="19875"/>
                  </a:lnTo>
                  <a:lnTo>
                    <a:pt x="7989" y="19899"/>
                  </a:lnTo>
                  <a:lnTo>
                    <a:pt x="7989" y="19899"/>
                  </a:lnTo>
                  <a:close/>
                  <a:moveTo>
                    <a:pt x="14394" y="1584"/>
                  </a:moveTo>
                  <a:lnTo>
                    <a:pt x="1584" y="1584"/>
                  </a:lnTo>
                  <a:lnTo>
                    <a:pt x="1584" y="17634"/>
                  </a:lnTo>
                  <a:lnTo>
                    <a:pt x="14394" y="17634"/>
                  </a:lnTo>
                  <a:lnTo>
                    <a:pt x="14394" y="158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>
              <a:off x="2101178" y="2481972"/>
              <a:ext cx="316104" cy="547615"/>
            </a:xfrm>
            <a:custGeom>
              <a:avLst/>
              <a:gdLst/>
              <a:ahLst/>
              <a:cxnLst/>
              <a:rect l="l" t="t" r="r" b="b"/>
              <a:pathLst>
                <a:path w="11838" h="20508" fill="none" extrusionOk="0">
                  <a:moveTo>
                    <a:pt x="10547" y="1"/>
                  </a:moveTo>
                  <a:lnTo>
                    <a:pt x="1292" y="1"/>
                  </a:lnTo>
                  <a:lnTo>
                    <a:pt x="1292" y="1"/>
                  </a:lnTo>
                  <a:lnTo>
                    <a:pt x="1024" y="25"/>
                  </a:lnTo>
                  <a:lnTo>
                    <a:pt x="780" y="98"/>
                  </a:lnTo>
                  <a:lnTo>
                    <a:pt x="561" y="220"/>
                  </a:lnTo>
                  <a:lnTo>
                    <a:pt x="366" y="366"/>
                  </a:lnTo>
                  <a:lnTo>
                    <a:pt x="220" y="561"/>
                  </a:lnTo>
                  <a:lnTo>
                    <a:pt x="98" y="780"/>
                  </a:lnTo>
                  <a:lnTo>
                    <a:pt x="25" y="1024"/>
                  </a:lnTo>
                  <a:lnTo>
                    <a:pt x="1" y="1292"/>
                  </a:lnTo>
                  <a:lnTo>
                    <a:pt x="1" y="19217"/>
                  </a:lnTo>
                  <a:lnTo>
                    <a:pt x="1" y="19217"/>
                  </a:lnTo>
                  <a:lnTo>
                    <a:pt x="25" y="19485"/>
                  </a:lnTo>
                  <a:lnTo>
                    <a:pt x="98" y="19728"/>
                  </a:lnTo>
                  <a:lnTo>
                    <a:pt x="220" y="19948"/>
                  </a:lnTo>
                  <a:lnTo>
                    <a:pt x="366" y="20142"/>
                  </a:lnTo>
                  <a:lnTo>
                    <a:pt x="561" y="20289"/>
                  </a:lnTo>
                  <a:lnTo>
                    <a:pt x="780" y="20410"/>
                  </a:lnTo>
                  <a:lnTo>
                    <a:pt x="1024" y="20483"/>
                  </a:lnTo>
                  <a:lnTo>
                    <a:pt x="1292" y="20508"/>
                  </a:lnTo>
                  <a:lnTo>
                    <a:pt x="10547" y="20508"/>
                  </a:lnTo>
                  <a:lnTo>
                    <a:pt x="10547" y="20508"/>
                  </a:lnTo>
                  <a:lnTo>
                    <a:pt x="10814" y="20483"/>
                  </a:lnTo>
                  <a:lnTo>
                    <a:pt x="11058" y="20410"/>
                  </a:lnTo>
                  <a:lnTo>
                    <a:pt x="11277" y="20289"/>
                  </a:lnTo>
                  <a:lnTo>
                    <a:pt x="11472" y="20142"/>
                  </a:lnTo>
                  <a:lnTo>
                    <a:pt x="11618" y="19948"/>
                  </a:lnTo>
                  <a:lnTo>
                    <a:pt x="11740" y="19728"/>
                  </a:lnTo>
                  <a:lnTo>
                    <a:pt x="11813" y="19485"/>
                  </a:lnTo>
                  <a:lnTo>
                    <a:pt x="11837" y="19217"/>
                  </a:lnTo>
                  <a:lnTo>
                    <a:pt x="11837" y="1292"/>
                  </a:lnTo>
                  <a:lnTo>
                    <a:pt x="11837" y="1292"/>
                  </a:lnTo>
                  <a:lnTo>
                    <a:pt x="11813" y="1024"/>
                  </a:lnTo>
                  <a:lnTo>
                    <a:pt x="11740" y="780"/>
                  </a:lnTo>
                  <a:lnTo>
                    <a:pt x="11618" y="561"/>
                  </a:lnTo>
                  <a:lnTo>
                    <a:pt x="11472" y="366"/>
                  </a:lnTo>
                  <a:lnTo>
                    <a:pt x="11277" y="220"/>
                  </a:lnTo>
                  <a:lnTo>
                    <a:pt x="11058" y="98"/>
                  </a:lnTo>
                  <a:lnTo>
                    <a:pt x="10814" y="25"/>
                  </a:lnTo>
                  <a:lnTo>
                    <a:pt x="10547" y="1"/>
                  </a:lnTo>
                  <a:lnTo>
                    <a:pt x="10547" y="1"/>
                  </a:lnTo>
                  <a:close/>
                  <a:moveTo>
                    <a:pt x="5554" y="975"/>
                  </a:moveTo>
                  <a:lnTo>
                    <a:pt x="6284" y="975"/>
                  </a:lnTo>
                  <a:lnTo>
                    <a:pt x="6284" y="975"/>
                  </a:lnTo>
                  <a:lnTo>
                    <a:pt x="6406" y="999"/>
                  </a:lnTo>
                  <a:lnTo>
                    <a:pt x="6479" y="1073"/>
                  </a:lnTo>
                  <a:lnTo>
                    <a:pt x="6552" y="1146"/>
                  </a:lnTo>
                  <a:lnTo>
                    <a:pt x="6577" y="1267"/>
                  </a:lnTo>
                  <a:lnTo>
                    <a:pt x="6577" y="1267"/>
                  </a:lnTo>
                  <a:lnTo>
                    <a:pt x="6552" y="1365"/>
                  </a:lnTo>
                  <a:lnTo>
                    <a:pt x="6479" y="1462"/>
                  </a:lnTo>
                  <a:lnTo>
                    <a:pt x="6406" y="1511"/>
                  </a:lnTo>
                  <a:lnTo>
                    <a:pt x="6284" y="1535"/>
                  </a:lnTo>
                  <a:lnTo>
                    <a:pt x="5554" y="1535"/>
                  </a:lnTo>
                  <a:lnTo>
                    <a:pt x="5554" y="1535"/>
                  </a:lnTo>
                  <a:lnTo>
                    <a:pt x="5432" y="1511"/>
                  </a:lnTo>
                  <a:lnTo>
                    <a:pt x="5359" y="1462"/>
                  </a:lnTo>
                  <a:lnTo>
                    <a:pt x="5286" y="1365"/>
                  </a:lnTo>
                  <a:lnTo>
                    <a:pt x="5262" y="1267"/>
                  </a:lnTo>
                  <a:lnTo>
                    <a:pt x="5262" y="1267"/>
                  </a:lnTo>
                  <a:lnTo>
                    <a:pt x="5286" y="1146"/>
                  </a:lnTo>
                  <a:lnTo>
                    <a:pt x="5359" y="1073"/>
                  </a:lnTo>
                  <a:lnTo>
                    <a:pt x="5432" y="999"/>
                  </a:lnTo>
                  <a:lnTo>
                    <a:pt x="5554" y="975"/>
                  </a:lnTo>
                  <a:lnTo>
                    <a:pt x="5554" y="975"/>
                  </a:lnTo>
                  <a:close/>
                  <a:moveTo>
                    <a:pt x="5919" y="19436"/>
                  </a:moveTo>
                  <a:lnTo>
                    <a:pt x="5919" y="19436"/>
                  </a:lnTo>
                  <a:lnTo>
                    <a:pt x="5749" y="19412"/>
                  </a:lnTo>
                  <a:lnTo>
                    <a:pt x="5578" y="19363"/>
                  </a:lnTo>
                  <a:lnTo>
                    <a:pt x="5432" y="19290"/>
                  </a:lnTo>
                  <a:lnTo>
                    <a:pt x="5310" y="19193"/>
                  </a:lnTo>
                  <a:lnTo>
                    <a:pt x="5213" y="19071"/>
                  </a:lnTo>
                  <a:lnTo>
                    <a:pt x="5140" y="18925"/>
                  </a:lnTo>
                  <a:lnTo>
                    <a:pt x="5091" y="18754"/>
                  </a:lnTo>
                  <a:lnTo>
                    <a:pt x="5067" y="18584"/>
                  </a:lnTo>
                  <a:lnTo>
                    <a:pt x="5067" y="18584"/>
                  </a:lnTo>
                  <a:lnTo>
                    <a:pt x="5091" y="18413"/>
                  </a:lnTo>
                  <a:lnTo>
                    <a:pt x="5140" y="18243"/>
                  </a:lnTo>
                  <a:lnTo>
                    <a:pt x="5213" y="18097"/>
                  </a:lnTo>
                  <a:lnTo>
                    <a:pt x="5310" y="17975"/>
                  </a:lnTo>
                  <a:lnTo>
                    <a:pt x="5432" y="17877"/>
                  </a:lnTo>
                  <a:lnTo>
                    <a:pt x="5578" y="17804"/>
                  </a:lnTo>
                  <a:lnTo>
                    <a:pt x="5749" y="17756"/>
                  </a:lnTo>
                  <a:lnTo>
                    <a:pt x="5919" y="17731"/>
                  </a:lnTo>
                  <a:lnTo>
                    <a:pt x="5919" y="17731"/>
                  </a:lnTo>
                  <a:lnTo>
                    <a:pt x="6090" y="17756"/>
                  </a:lnTo>
                  <a:lnTo>
                    <a:pt x="6260" y="17804"/>
                  </a:lnTo>
                  <a:lnTo>
                    <a:pt x="6406" y="17877"/>
                  </a:lnTo>
                  <a:lnTo>
                    <a:pt x="6528" y="17975"/>
                  </a:lnTo>
                  <a:lnTo>
                    <a:pt x="6625" y="18097"/>
                  </a:lnTo>
                  <a:lnTo>
                    <a:pt x="6699" y="18243"/>
                  </a:lnTo>
                  <a:lnTo>
                    <a:pt x="6747" y="18413"/>
                  </a:lnTo>
                  <a:lnTo>
                    <a:pt x="6772" y="18584"/>
                  </a:lnTo>
                  <a:lnTo>
                    <a:pt x="6772" y="18584"/>
                  </a:lnTo>
                  <a:lnTo>
                    <a:pt x="6747" y="18754"/>
                  </a:lnTo>
                  <a:lnTo>
                    <a:pt x="6699" y="18925"/>
                  </a:lnTo>
                  <a:lnTo>
                    <a:pt x="6625" y="19071"/>
                  </a:lnTo>
                  <a:lnTo>
                    <a:pt x="6528" y="19193"/>
                  </a:lnTo>
                  <a:lnTo>
                    <a:pt x="6406" y="19290"/>
                  </a:lnTo>
                  <a:lnTo>
                    <a:pt x="6260" y="19363"/>
                  </a:lnTo>
                  <a:lnTo>
                    <a:pt x="6090" y="19412"/>
                  </a:lnTo>
                  <a:lnTo>
                    <a:pt x="5919" y="19436"/>
                  </a:lnTo>
                  <a:lnTo>
                    <a:pt x="5919" y="19436"/>
                  </a:lnTo>
                  <a:close/>
                  <a:moveTo>
                    <a:pt x="10547" y="16660"/>
                  </a:moveTo>
                  <a:lnTo>
                    <a:pt x="1292" y="16660"/>
                  </a:lnTo>
                  <a:lnTo>
                    <a:pt x="1292" y="2558"/>
                  </a:lnTo>
                  <a:lnTo>
                    <a:pt x="10547" y="2558"/>
                  </a:lnTo>
                  <a:lnTo>
                    <a:pt x="10547" y="1666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" name="Google Shape;150;p20"/>
            <p:cNvGrpSpPr/>
            <p:nvPr/>
          </p:nvGrpSpPr>
          <p:grpSpPr>
            <a:xfrm>
              <a:off x="2698654" y="1992418"/>
              <a:ext cx="1094935" cy="1037170"/>
              <a:chOff x="2583100" y="2973775"/>
              <a:chExt cx="461550" cy="437200"/>
            </a:xfrm>
          </p:grpSpPr>
          <p:sp>
            <p:nvSpPr>
              <p:cNvPr id="151" name="Google Shape;151;p20"/>
              <p:cNvSpPr/>
              <p:nvPr/>
            </p:nvSpPr>
            <p:spPr>
              <a:xfrm>
                <a:off x="2701225" y="3315975"/>
                <a:ext cx="225300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9012" h="3800" fill="none" extrusionOk="0">
                    <a:moveTo>
                      <a:pt x="2947" y="0"/>
                    </a:moveTo>
                    <a:lnTo>
                      <a:pt x="2947" y="2947"/>
                    </a:lnTo>
                    <a:lnTo>
                      <a:pt x="853" y="2947"/>
                    </a:lnTo>
                    <a:lnTo>
                      <a:pt x="853" y="2947"/>
                    </a:lnTo>
                    <a:lnTo>
                      <a:pt x="682" y="2947"/>
                    </a:lnTo>
                    <a:lnTo>
                      <a:pt x="512" y="2996"/>
                    </a:lnTo>
                    <a:lnTo>
                      <a:pt x="365" y="3093"/>
                    </a:lnTo>
                    <a:lnTo>
                      <a:pt x="244" y="3191"/>
                    </a:lnTo>
                    <a:lnTo>
                      <a:pt x="146" y="3313"/>
                    </a:lnTo>
                    <a:lnTo>
                      <a:pt x="49" y="3459"/>
                    </a:lnTo>
                    <a:lnTo>
                      <a:pt x="0" y="3629"/>
                    </a:lnTo>
                    <a:lnTo>
                      <a:pt x="0" y="3800"/>
                    </a:lnTo>
                    <a:lnTo>
                      <a:pt x="9011" y="3800"/>
                    </a:lnTo>
                    <a:lnTo>
                      <a:pt x="9011" y="3800"/>
                    </a:lnTo>
                    <a:lnTo>
                      <a:pt x="9011" y="3629"/>
                    </a:lnTo>
                    <a:lnTo>
                      <a:pt x="8963" y="3459"/>
                    </a:lnTo>
                    <a:lnTo>
                      <a:pt x="8865" y="3313"/>
                    </a:lnTo>
                    <a:lnTo>
                      <a:pt x="8768" y="3191"/>
                    </a:lnTo>
                    <a:lnTo>
                      <a:pt x="8646" y="3093"/>
                    </a:lnTo>
                    <a:lnTo>
                      <a:pt x="8500" y="2996"/>
                    </a:lnTo>
                    <a:lnTo>
                      <a:pt x="8330" y="2947"/>
                    </a:lnTo>
                    <a:lnTo>
                      <a:pt x="8159" y="2947"/>
                    </a:lnTo>
                    <a:lnTo>
                      <a:pt x="6065" y="2947"/>
                    </a:lnTo>
                    <a:lnTo>
                      <a:pt x="6065" y="0"/>
                    </a:lnTo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0"/>
              <p:cNvSpPr/>
              <p:nvPr/>
            </p:nvSpPr>
            <p:spPr>
              <a:xfrm>
                <a:off x="2583100" y="2973775"/>
                <a:ext cx="461550" cy="336125"/>
              </a:xfrm>
              <a:custGeom>
                <a:avLst/>
                <a:gdLst/>
                <a:ahLst/>
                <a:cxnLst/>
                <a:rect l="l" t="t" r="r" b="b"/>
                <a:pathLst>
                  <a:path w="18462" h="13445" fill="none" extrusionOk="0">
                    <a:moveTo>
                      <a:pt x="17974" y="1"/>
                    </a:moveTo>
                    <a:lnTo>
                      <a:pt x="487" y="1"/>
                    </a:lnTo>
                    <a:lnTo>
                      <a:pt x="487" y="1"/>
                    </a:lnTo>
                    <a:lnTo>
                      <a:pt x="390" y="1"/>
                    </a:lnTo>
                    <a:lnTo>
                      <a:pt x="317" y="50"/>
                    </a:lnTo>
                    <a:lnTo>
                      <a:pt x="220" y="74"/>
                    </a:lnTo>
                    <a:lnTo>
                      <a:pt x="146" y="147"/>
                    </a:lnTo>
                    <a:lnTo>
                      <a:pt x="98" y="220"/>
                    </a:lnTo>
                    <a:lnTo>
                      <a:pt x="49" y="293"/>
                    </a:lnTo>
                    <a:lnTo>
                      <a:pt x="25" y="390"/>
                    </a:lnTo>
                    <a:lnTo>
                      <a:pt x="0" y="488"/>
                    </a:lnTo>
                    <a:lnTo>
                      <a:pt x="0" y="12958"/>
                    </a:lnTo>
                    <a:lnTo>
                      <a:pt x="0" y="12958"/>
                    </a:lnTo>
                    <a:lnTo>
                      <a:pt x="25" y="13055"/>
                    </a:lnTo>
                    <a:lnTo>
                      <a:pt x="49" y="13152"/>
                    </a:lnTo>
                    <a:lnTo>
                      <a:pt x="98" y="13226"/>
                    </a:lnTo>
                    <a:lnTo>
                      <a:pt x="146" y="13299"/>
                    </a:lnTo>
                    <a:lnTo>
                      <a:pt x="220" y="13372"/>
                    </a:lnTo>
                    <a:lnTo>
                      <a:pt x="317" y="13396"/>
                    </a:lnTo>
                    <a:lnTo>
                      <a:pt x="390" y="13445"/>
                    </a:lnTo>
                    <a:lnTo>
                      <a:pt x="487" y="13445"/>
                    </a:lnTo>
                    <a:lnTo>
                      <a:pt x="17974" y="13445"/>
                    </a:lnTo>
                    <a:lnTo>
                      <a:pt x="17974" y="13445"/>
                    </a:lnTo>
                    <a:lnTo>
                      <a:pt x="18072" y="13445"/>
                    </a:lnTo>
                    <a:lnTo>
                      <a:pt x="18145" y="13396"/>
                    </a:lnTo>
                    <a:lnTo>
                      <a:pt x="18242" y="13372"/>
                    </a:lnTo>
                    <a:lnTo>
                      <a:pt x="18315" y="13299"/>
                    </a:lnTo>
                    <a:lnTo>
                      <a:pt x="18364" y="13226"/>
                    </a:lnTo>
                    <a:lnTo>
                      <a:pt x="18413" y="13152"/>
                    </a:lnTo>
                    <a:lnTo>
                      <a:pt x="18437" y="13055"/>
                    </a:lnTo>
                    <a:lnTo>
                      <a:pt x="18461" y="12958"/>
                    </a:lnTo>
                    <a:lnTo>
                      <a:pt x="18461" y="488"/>
                    </a:lnTo>
                    <a:lnTo>
                      <a:pt x="18461" y="488"/>
                    </a:lnTo>
                    <a:lnTo>
                      <a:pt x="18437" y="390"/>
                    </a:lnTo>
                    <a:lnTo>
                      <a:pt x="18413" y="293"/>
                    </a:lnTo>
                    <a:lnTo>
                      <a:pt x="18364" y="220"/>
                    </a:lnTo>
                    <a:lnTo>
                      <a:pt x="18315" y="147"/>
                    </a:lnTo>
                    <a:lnTo>
                      <a:pt x="18242" y="74"/>
                    </a:lnTo>
                    <a:lnTo>
                      <a:pt x="18145" y="50"/>
                    </a:lnTo>
                    <a:lnTo>
                      <a:pt x="18072" y="1"/>
                    </a:lnTo>
                    <a:lnTo>
                      <a:pt x="17974" y="1"/>
                    </a:lnTo>
                    <a:lnTo>
                      <a:pt x="17974" y="1"/>
                    </a:lnTo>
                    <a:close/>
                    <a:moveTo>
                      <a:pt x="17000" y="11983"/>
                    </a:moveTo>
                    <a:lnTo>
                      <a:pt x="1462" y="11983"/>
                    </a:lnTo>
                    <a:lnTo>
                      <a:pt x="1462" y="1462"/>
                    </a:lnTo>
                    <a:lnTo>
                      <a:pt x="17000" y="1462"/>
                    </a:lnTo>
                    <a:lnTo>
                      <a:pt x="17000" y="11983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103;p15"/>
          <p:cNvSpPr txBox="1">
            <a:spLocks/>
          </p:cNvSpPr>
          <p:nvPr/>
        </p:nvSpPr>
        <p:spPr>
          <a:xfrm>
            <a:off x="821727" y="8189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14" name="Google Shape;574;p40"/>
          <p:cNvSpPr/>
          <p:nvPr/>
        </p:nvSpPr>
        <p:spPr>
          <a:xfrm>
            <a:off x="2851767" y="2475441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574;p40"/>
          <p:cNvSpPr/>
          <p:nvPr/>
        </p:nvSpPr>
        <p:spPr>
          <a:xfrm>
            <a:off x="1169244" y="2703245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574;p40"/>
          <p:cNvSpPr/>
          <p:nvPr/>
        </p:nvSpPr>
        <p:spPr>
          <a:xfrm>
            <a:off x="1934470" y="2864244"/>
            <a:ext cx="180971" cy="151477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ángulo 1"/>
          <p:cNvSpPr/>
          <p:nvPr/>
        </p:nvSpPr>
        <p:spPr>
          <a:xfrm>
            <a:off x="167875" y="4585870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18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312591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 dirty="0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Estándares de modelos de calidad</a:t>
            </a:r>
            <a:endParaRPr dirty="0"/>
          </a:p>
        </p:txBody>
      </p:sp>
      <p:sp>
        <p:nvSpPr>
          <p:cNvPr id="146" name="Google Shape;146;p20"/>
          <p:cNvSpPr txBox="1">
            <a:spLocks noGrp="1"/>
          </p:cNvSpPr>
          <p:nvPr>
            <p:ph type="body" idx="1"/>
          </p:nvPr>
        </p:nvSpPr>
        <p:spPr>
          <a:xfrm>
            <a:off x="4897185" y="1559300"/>
            <a:ext cx="3946769" cy="32000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s-ES" sz="1600" dirty="0"/>
              <a:t>Finalmente, la calidad en uso corresponde a la calidad del software desde el </a:t>
            </a:r>
            <a:r>
              <a:rPr lang="es-ES" sz="1600" dirty="0" smtClean="0"/>
              <a:t>punto de </a:t>
            </a:r>
            <a:r>
              <a:rPr lang="es-ES" sz="1600" dirty="0"/>
              <a:t>vista de un usuario. </a:t>
            </a:r>
            <a:endParaRPr lang="es-ES" sz="1600" dirty="0" smtClean="0"/>
          </a:p>
          <a:p>
            <a:pPr algn="just"/>
            <a:r>
              <a:rPr lang="es-ES" sz="1600" dirty="0"/>
              <a:t>El ISO/IEC 9126 </a:t>
            </a:r>
            <a:r>
              <a:rPr lang="es-ES" sz="1600" dirty="0" smtClean="0"/>
              <a:t>fue </a:t>
            </a:r>
            <a:r>
              <a:rPr lang="es-ES" sz="1600" dirty="0"/>
              <a:t>substituido en 2001 por dos </a:t>
            </a:r>
            <a:r>
              <a:rPr lang="es-ES" sz="1600" dirty="0" smtClean="0"/>
              <a:t>estándares relacionados</a:t>
            </a:r>
            <a:r>
              <a:rPr lang="es-ES" sz="1600" dirty="0"/>
              <a:t>, el ISO/IEC 9126 de calidad del software </a:t>
            </a:r>
            <a:r>
              <a:rPr lang="es-ES" sz="1600" dirty="0" smtClean="0"/>
              <a:t>y </a:t>
            </a:r>
            <a:r>
              <a:rPr lang="es-ES" sz="1600" dirty="0"/>
              <a:t>el ISO/IEC 14598 </a:t>
            </a:r>
            <a:r>
              <a:rPr lang="es-ES" sz="1600" dirty="0" smtClean="0"/>
              <a:t>de evaluación </a:t>
            </a:r>
            <a:r>
              <a:rPr lang="es-ES" sz="1600" dirty="0"/>
              <a:t>de productos </a:t>
            </a:r>
            <a:r>
              <a:rPr lang="es-ES" sz="1600" dirty="0" smtClean="0"/>
              <a:t>software. </a:t>
            </a:r>
            <a:endParaRPr lang="es-ES" sz="1600" dirty="0"/>
          </a:p>
        </p:txBody>
      </p:sp>
      <p:grpSp>
        <p:nvGrpSpPr>
          <p:cNvPr id="147" name="Google Shape;147;p20"/>
          <p:cNvGrpSpPr/>
          <p:nvPr/>
        </p:nvGrpSpPr>
        <p:grpSpPr>
          <a:xfrm>
            <a:off x="1025527" y="2218331"/>
            <a:ext cx="2529937" cy="1037170"/>
            <a:chOff x="1263652" y="1992418"/>
            <a:chExt cx="2529937" cy="1037170"/>
          </a:xfrm>
        </p:grpSpPr>
        <p:sp>
          <p:nvSpPr>
            <p:cNvPr id="148" name="Google Shape;148;p20"/>
            <p:cNvSpPr/>
            <p:nvPr/>
          </p:nvSpPr>
          <p:spPr>
            <a:xfrm>
              <a:off x="1263652" y="2315755"/>
              <a:ext cx="556154" cy="713832"/>
            </a:xfrm>
            <a:custGeom>
              <a:avLst/>
              <a:gdLst/>
              <a:ahLst/>
              <a:cxnLst/>
              <a:rect l="l" t="t" r="r" b="b"/>
              <a:pathLst>
                <a:path w="15978" h="20508" fill="none" extrusionOk="0">
                  <a:moveTo>
                    <a:pt x="15977" y="1292"/>
                  </a:moveTo>
                  <a:lnTo>
                    <a:pt x="15977" y="19217"/>
                  </a:lnTo>
                  <a:lnTo>
                    <a:pt x="15977" y="19217"/>
                  </a:lnTo>
                  <a:lnTo>
                    <a:pt x="15953" y="19485"/>
                  </a:lnTo>
                  <a:lnTo>
                    <a:pt x="15880" y="19728"/>
                  </a:lnTo>
                  <a:lnTo>
                    <a:pt x="15758" y="19948"/>
                  </a:lnTo>
                  <a:lnTo>
                    <a:pt x="15612" y="20142"/>
                  </a:lnTo>
                  <a:lnTo>
                    <a:pt x="15417" y="20289"/>
                  </a:lnTo>
                  <a:lnTo>
                    <a:pt x="15198" y="20410"/>
                  </a:lnTo>
                  <a:lnTo>
                    <a:pt x="14955" y="20483"/>
                  </a:lnTo>
                  <a:lnTo>
                    <a:pt x="14711" y="20508"/>
                  </a:lnTo>
                  <a:lnTo>
                    <a:pt x="1267" y="20508"/>
                  </a:lnTo>
                  <a:lnTo>
                    <a:pt x="1267" y="20508"/>
                  </a:lnTo>
                  <a:lnTo>
                    <a:pt x="1023" y="20483"/>
                  </a:lnTo>
                  <a:lnTo>
                    <a:pt x="780" y="20410"/>
                  </a:lnTo>
                  <a:lnTo>
                    <a:pt x="561" y="20289"/>
                  </a:lnTo>
                  <a:lnTo>
                    <a:pt x="366" y="20142"/>
                  </a:lnTo>
                  <a:lnTo>
                    <a:pt x="220" y="19948"/>
                  </a:lnTo>
                  <a:lnTo>
                    <a:pt x="98" y="19728"/>
                  </a:lnTo>
                  <a:lnTo>
                    <a:pt x="25" y="19485"/>
                  </a:lnTo>
                  <a:lnTo>
                    <a:pt x="1" y="19217"/>
                  </a:lnTo>
                  <a:lnTo>
                    <a:pt x="1" y="1292"/>
                  </a:lnTo>
                  <a:lnTo>
                    <a:pt x="1" y="1292"/>
                  </a:lnTo>
                  <a:lnTo>
                    <a:pt x="25" y="1024"/>
                  </a:lnTo>
                  <a:lnTo>
                    <a:pt x="98" y="780"/>
                  </a:lnTo>
                  <a:lnTo>
                    <a:pt x="220" y="561"/>
                  </a:lnTo>
                  <a:lnTo>
                    <a:pt x="366" y="366"/>
                  </a:lnTo>
                  <a:lnTo>
                    <a:pt x="561" y="220"/>
                  </a:lnTo>
                  <a:lnTo>
                    <a:pt x="780" y="98"/>
                  </a:lnTo>
                  <a:lnTo>
                    <a:pt x="1023" y="25"/>
                  </a:lnTo>
                  <a:lnTo>
                    <a:pt x="1267" y="1"/>
                  </a:lnTo>
                  <a:lnTo>
                    <a:pt x="14711" y="1"/>
                  </a:lnTo>
                  <a:lnTo>
                    <a:pt x="14711" y="1"/>
                  </a:lnTo>
                  <a:lnTo>
                    <a:pt x="14955" y="25"/>
                  </a:lnTo>
                  <a:lnTo>
                    <a:pt x="15198" y="98"/>
                  </a:lnTo>
                  <a:lnTo>
                    <a:pt x="15417" y="220"/>
                  </a:lnTo>
                  <a:lnTo>
                    <a:pt x="15612" y="366"/>
                  </a:lnTo>
                  <a:lnTo>
                    <a:pt x="15758" y="561"/>
                  </a:lnTo>
                  <a:lnTo>
                    <a:pt x="15880" y="780"/>
                  </a:lnTo>
                  <a:lnTo>
                    <a:pt x="15953" y="1024"/>
                  </a:lnTo>
                  <a:lnTo>
                    <a:pt x="15977" y="1292"/>
                  </a:lnTo>
                  <a:lnTo>
                    <a:pt x="15977" y="1292"/>
                  </a:lnTo>
                  <a:close/>
                  <a:moveTo>
                    <a:pt x="7989" y="19899"/>
                  </a:moveTo>
                  <a:lnTo>
                    <a:pt x="7989" y="19899"/>
                  </a:lnTo>
                  <a:lnTo>
                    <a:pt x="8159" y="19875"/>
                  </a:lnTo>
                  <a:lnTo>
                    <a:pt x="8306" y="19826"/>
                  </a:lnTo>
                  <a:lnTo>
                    <a:pt x="8452" y="19753"/>
                  </a:lnTo>
                  <a:lnTo>
                    <a:pt x="8574" y="19655"/>
                  </a:lnTo>
                  <a:lnTo>
                    <a:pt x="8671" y="19534"/>
                  </a:lnTo>
                  <a:lnTo>
                    <a:pt x="8744" y="19387"/>
                  </a:lnTo>
                  <a:lnTo>
                    <a:pt x="8793" y="19241"/>
                  </a:lnTo>
                  <a:lnTo>
                    <a:pt x="8817" y="19071"/>
                  </a:lnTo>
                  <a:lnTo>
                    <a:pt x="8817" y="19071"/>
                  </a:lnTo>
                  <a:lnTo>
                    <a:pt x="8793" y="18900"/>
                  </a:lnTo>
                  <a:lnTo>
                    <a:pt x="8744" y="18754"/>
                  </a:lnTo>
                  <a:lnTo>
                    <a:pt x="8671" y="18608"/>
                  </a:lnTo>
                  <a:lnTo>
                    <a:pt x="8574" y="18486"/>
                  </a:lnTo>
                  <a:lnTo>
                    <a:pt x="8452" y="18389"/>
                  </a:lnTo>
                  <a:lnTo>
                    <a:pt x="8306" y="18316"/>
                  </a:lnTo>
                  <a:lnTo>
                    <a:pt x="8159" y="18267"/>
                  </a:lnTo>
                  <a:lnTo>
                    <a:pt x="7989" y="18243"/>
                  </a:lnTo>
                  <a:lnTo>
                    <a:pt x="7989" y="18243"/>
                  </a:lnTo>
                  <a:lnTo>
                    <a:pt x="7819" y="18267"/>
                  </a:lnTo>
                  <a:lnTo>
                    <a:pt x="7672" y="18316"/>
                  </a:lnTo>
                  <a:lnTo>
                    <a:pt x="7526" y="18389"/>
                  </a:lnTo>
                  <a:lnTo>
                    <a:pt x="7404" y="18486"/>
                  </a:lnTo>
                  <a:lnTo>
                    <a:pt x="7307" y="18608"/>
                  </a:lnTo>
                  <a:lnTo>
                    <a:pt x="7234" y="18754"/>
                  </a:lnTo>
                  <a:lnTo>
                    <a:pt x="7185" y="18900"/>
                  </a:lnTo>
                  <a:lnTo>
                    <a:pt x="7161" y="19071"/>
                  </a:lnTo>
                  <a:lnTo>
                    <a:pt x="7161" y="19071"/>
                  </a:lnTo>
                  <a:lnTo>
                    <a:pt x="7185" y="19241"/>
                  </a:lnTo>
                  <a:lnTo>
                    <a:pt x="7234" y="19387"/>
                  </a:lnTo>
                  <a:lnTo>
                    <a:pt x="7307" y="19534"/>
                  </a:lnTo>
                  <a:lnTo>
                    <a:pt x="7404" y="19655"/>
                  </a:lnTo>
                  <a:lnTo>
                    <a:pt x="7526" y="19753"/>
                  </a:lnTo>
                  <a:lnTo>
                    <a:pt x="7672" y="19826"/>
                  </a:lnTo>
                  <a:lnTo>
                    <a:pt x="7819" y="19875"/>
                  </a:lnTo>
                  <a:lnTo>
                    <a:pt x="7989" y="19899"/>
                  </a:lnTo>
                  <a:lnTo>
                    <a:pt x="7989" y="19899"/>
                  </a:lnTo>
                  <a:close/>
                  <a:moveTo>
                    <a:pt x="14394" y="1584"/>
                  </a:moveTo>
                  <a:lnTo>
                    <a:pt x="1584" y="1584"/>
                  </a:lnTo>
                  <a:lnTo>
                    <a:pt x="1584" y="17634"/>
                  </a:lnTo>
                  <a:lnTo>
                    <a:pt x="14394" y="17634"/>
                  </a:lnTo>
                  <a:lnTo>
                    <a:pt x="14394" y="158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>
              <a:off x="2101178" y="2481972"/>
              <a:ext cx="316104" cy="547615"/>
            </a:xfrm>
            <a:custGeom>
              <a:avLst/>
              <a:gdLst/>
              <a:ahLst/>
              <a:cxnLst/>
              <a:rect l="l" t="t" r="r" b="b"/>
              <a:pathLst>
                <a:path w="11838" h="20508" fill="none" extrusionOk="0">
                  <a:moveTo>
                    <a:pt x="10547" y="1"/>
                  </a:moveTo>
                  <a:lnTo>
                    <a:pt x="1292" y="1"/>
                  </a:lnTo>
                  <a:lnTo>
                    <a:pt x="1292" y="1"/>
                  </a:lnTo>
                  <a:lnTo>
                    <a:pt x="1024" y="25"/>
                  </a:lnTo>
                  <a:lnTo>
                    <a:pt x="780" y="98"/>
                  </a:lnTo>
                  <a:lnTo>
                    <a:pt x="561" y="220"/>
                  </a:lnTo>
                  <a:lnTo>
                    <a:pt x="366" y="366"/>
                  </a:lnTo>
                  <a:lnTo>
                    <a:pt x="220" y="561"/>
                  </a:lnTo>
                  <a:lnTo>
                    <a:pt x="98" y="780"/>
                  </a:lnTo>
                  <a:lnTo>
                    <a:pt x="25" y="1024"/>
                  </a:lnTo>
                  <a:lnTo>
                    <a:pt x="1" y="1292"/>
                  </a:lnTo>
                  <a:lnTo>
                    <a:pt x="1" y="19217"/>
                  </a:lnTo>
                  <a:lnTo>
                    <a:pt x="1" y="19217"/>
                  </a:lnTo>
                  <a:lnTo>
                    <a:pt x="25" y="19485"/>
                  </a:lnTo>
                  <a:lnTo>
                    <a:pt x="98" y="19728"/>
                  </a:lnTo>
                  <a:lnTo>
                    <a:pt x="220" y="19948"/>
                  </a:lnTo>
                  <a:lnTo>
                    <a:pt x="366" y="20142"/>
                  </a:lnTo>
                  <a:lnTo>
                    <a:pt x="561" y="20289"/>
                  </a:lnTo>
                  <a:lnTo>
                    <a:pt x="780" y="20410"/>
                  </a:lnTo>
                  <a:lnTo>
                    <a:pt x="1024" y="20483"/>
                  </a:lnTo>
                  <a:lnTo>
                    <a:pt x="1292" y="20508"/>
                  </a:lnTo>
                  <a:lnTo>
                    <a:pt x="10547" y="20508"/>
                  </a:lnTo>
                  <a:lnTo>
                    <a:pt x="10547" y="20508"/>
                  </a:lnTo>
                  <a:lnTo>
                    <a:pt x="10814" y="20483"/>
                  </a:lnTo>
                  <a:lnTo>
                    <a:pt x="11058" y="20410"/>
                  </a:lnTo>
                  <a:lnTo>
                    <a:pt x="11277" y="20289"/>
                  </a:lnTo>
                  <a:lnTo>
                    <a:pt x="11472" y="20142"/>
                  </a:lnTo>
                  <a:lnTo>
                    <a:pt x="11618" y="19948"/>
                  </a:lnTo>
                  <a:lnTo>
                    <a:pt x="11740" y="19728"/>
                  </a:lnTo>
                  <a:lnTo>
                    <a:pt x="11813" y="19485"/>
                  </a:lnTo>
                  <a:lnTo>
                    <a:pt x="11837" y="19217"/>
                  </a:lnTo>
                  <a:lnTo>
                    <a:pt x="11837" y="1292"/>
                  </a:lnTo>
                  <a:lnTo>
                    <a:pt x="11837" y="1292"/>
                  </a:lnTo>
                  <a:lnTo>
                    <a:pt x="11813" y="1024"/>
                  </a:lnTo>
                  <a:lnTo>
                    <a:pt x="11740" y="780"/>
                  </a:lnTo>
                  <a:lnTo>
                    <a:pt x="11618" y="561"/>
                  </a:lnTo>
                  <a:lnTo>
                    <a:pt x="11472" y="366"/>
                  </a:lnTo>
                  <a:lnTo>
                    <a:pt x="11277" y="220"/>
                  </a:lnTo>
                  <a:lnTo>
                    <a:pt x="11058" y="98"/>
                  </a:lnTo>
                  <a:lnTo>
                    <a:pt x="10814" y="25"/>
                  </a:lnTo>
                  <a:lnTo>
                    <a:pt x="10547" y="1"/>
                  </a:lnTo>
                  <a:lnTo>
                    <a:pt x="10547" y="1"/>
                  </a:lnTo>
                  <a:close/>
                  <a:moveTo>
                    <a:pt x="5554" y="975"/>
                  </a:moveTo>
                  <a:lnTo>
                    <a:pt x="6284" y="975"/>
                  </a:lnTo>
                  <a:lnTo>
                    <a:pt x="6284" y="975"/>
                  </a:lnTo>
                  <a:lnTo>
                    <a:pt x="6406" y="999"/>
                  </a:lnTo>
                  <a:lnTo>
                    <a:pt x="6479" y="1073"/>
                  </a:lnTo>
                  <a:lnTo>
                    <a:pt x="6552" y="1146"/>
                  </a:lnTo>
                  <a:lnTo>
                    <a:pt x="6577" y="1267"/>
                  </a:lnTo>
                  <a:lnTo>
                    <a:pt x="6577" y="1267"/>
                  </a:lnTo>
                  <a:lnTo>
                    <a:pt x="6552" y="1365"/>
                  </a:lnTo>
                  <a:lnTo>
                    <a:pt x="6479" y="1462"/>
                  </a:lnTo>
                  <a:lnTo>
                    <a:pt x="6406" y="1511"/>
                  </a:lnTo>
                  <a:lnTo>
                    <a:pt x="6284" y="1535"/>
                  </a:lnTo>
                  <a:lnTo>
                    <a:pt x="5554" y="1535"/>
                  </a:lnTo>
                  <a:lnTo>
                    <a:pt x="5554" y="1535"/>
                  </a:lnTo>
                  <a:lnTo>
                    <a:pt x="5432" y="1511"/>
                  </a:lnTo>
                  <a:lnTo>
                    <a:pt x="5359" y="1462"/>
                  </a:lnTo>
                  <a:lnTo>
                    <a:pt x="5286" y="1365"/>
                  </a:lnTo>
                  <a:lnTo>
                    <a:pt x="5262" y="1267"/>
                  </a:lnTo>
                  <a:lnTo>
                    <a:pt x="5262" y="1267"/>
                  </a:lnTo>
                  <a:lnTo>
                    <a:pt x="5286" y="1146"/>
                  </a:lnTo>
                  <a:lnTo>
                    <a:pt x="5359" y="1073"/>
                  </a:lnTo>
                  <a:lnTo>
                    <a:pt x="5432" y="999"/>
                  </a:lnTo>
                  <a:lnTo>
                    <a:pt x="5554" y="975"/>
                  </a:lnTo>
                  <a:lnTo>
                    <a:pt x="5554" y="975"/>
                  </a:lnTo>
                  <a:close/>
                  <a:moveTo>
                    <a:pt x="5919" y="19436"/>
                  </a:moveTo>
                  <a:lnTo>
                    <a:pt x="5919" y="19436"/>
                  </a:lnTo>
                  <a:lnTo>
                    <a:pt x="5749" y="19412"/>
                  </a:lnTo>
                  <a:lnTo>
                    <a:pt x="5578" y="19363"/>
                  </a:lnTo>
                  <a:lnTo>
                    <a:pt x="5432" y="19290"/>
                  </a:lnTo>
                  <a:lnTo>
                    <a:pt x="5310" y="19193"/>
                  </a:lnTo>
                  <a:lnTo>
                    <a:pt x="5213" y="19071"/>
                  </a:lnTo>
                  <a:lnTo>
                    <a:pt x="5140" y="18925"/>
                  </a:lnTo>
                  <a:lnTo>
                    <a:pt x="5091" y="18754"/>
                  </a:lnTo>
                  <a:lnTo>
                    <a:pt x="5067" y="18584"/>
                  </a:lnTo>
                  <a:lnTo>
                    <a:pt x="5067" y="18584"/>
                  </a:lnTo>
                  <a:lnTo>
                    <a:pt x="5091" y="18413"/>
                  </a:lnTo>
                  <a:lnTo>
                    <a:pt x="5140" y="18243"/>
                  </a:lnTo>
                  <a:lnTo>
                    <a:pt x="5213" y="18097"/>
                  </a:lnTo>
                  <a:lnTo>
                    <a:pt x="5310" y="17975"/>
                  </a:lnTo>
                  <a:lnTo>
                    <a:pt x="5432" y="17877"/>
                  </a:lnTo>
                  <a:lnTo>
                    <a:pt x="5578" y="17804"/>
                  </a:lnTo>
                  <a:lnTo>
                    <a:pt x="5749" y="17756"/>
                  </a:lnTo>
                  <a:lnTo>
                    <a:pt x="5919" y="17731"/>
                  </a:lnTo>
                  <a:lnTo>
                    <a:pt x="5919" y="17731"/>
                  </a:lnTo>
                  <a:lnTo>
                    <a:pt x="6090" y="17756"/>
                  </a:lnTo>
                  <a:lnTo>
                    <a:pt x="6260" y="17804"/>
                  </a:lnTo>
                  <a:lnTo>
                    <a:pt x="6406" y="17877"/>
                  </a:lnTo>
                  <a:lnTo>
                    <a:pt x="6528" y="17975"/>
                  </a:lnTo>
                  <a:lnTo>
                    <a:pt x="6625" y="18097"/>
                  </a:lnTo>
                  <a:lnTo>
                    <a:pt x="6699" y="18243"/>
                  </a:lnTo>
                  <a:lnTo>
                    <a:pt x="6747" y="18413"/>
                  </a:lnTo>
                  <a:lnTo>
                    <a:pt x="6772" y="18584"/>
                  </a:lnTo>
                  <a:lnTo>
                    <a:pt x="6772" y="18584"/>
                  </a:lnTo>
                  <a:lnTo>
                    <a:pt x="6747" y="18754"/>
                  </a:lnTo>
                  <a:lnTo>
                    <a:pt x="6699" y="18925"/>
                  </a:lnTo>
                  <a:lnTo>
                    <a:pt x="6625" y="19071"/>
                  </a:lnTo>
                  <a:lnTo>
                    <a:pt x="6528" y="19193"/>
                  </a:lnTo>
                  <a:lnTo>
                    <a:pt x="6406" y="19290"/>
                  </a:lnTo>
                  <a:lnTo>
                    <a:pt x="6260" y="19363"/>
                  </a:lnTo>
                  <a:lnTo>
                    <a:pt x="6090" y="19412"/>
                  </a:lnTo>
                  <a:lnTo>
                    <a:pt x="5919" y="19436"/>
                  </a:lnTo>
                  <a:lnTo>
                    <a:pt x="5919" y="19436"/>
                  </a:lnTo>
                  <a:close/>
                  <a:moveTo>
                    <a:pt x="10547" y="16660"/>
                  </a:moveTo>
                  <a:lnTo>
                    <a:pt x="1292" y="16660"/>
                  </a:lnTo>
                  <a:lnTo>
                    <a:pt x="1292" y="2558"/>
                  </a:lnTo>
                  <a:lnTo>
                    <a:pt x="10547" y="2558"/>
                  </a:lnTo>
                  <a:lnTo>
                    <a:pt x="10547" y="1666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" name="Google Shape;150;p20"/>
            <p:cNvGrpSpPr/>
            <p:nvPr/>
          </p:nvGrpSpPr>
          <p:grpSpPr>
            <a:xfrm>
              <a:off x="2698654" y="1992418"/>
              <a:ext cx="1094935" cy="1037170"/>
              <a:chOff x="2583100" y="2973775"/>
              <a:chExt cx="461550" cy="437200"/>
            </a:xfrm>
          </p:grpSpPr>
          <p:sp>
            <p:nvSpPr>
              <p:cNvPr id="151" name="Google Shape;151;p20"/>
              <p:cNvSpPr/>
              <p:nvPr/>
            </p:nvSpPr>
            <p:spPr>
              <a:xfrm>
                <a:off x="2701225" y="3315975"/>
                <a:ext cx="225300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9012" h="3800" fill="none" extrusionOk="0">
                    <a:moveTo>
                      <a:pt x="2947" y="0"/>
                    </a:moveTo>
                    <a:lnTo>
                      <a:pt x="2947" y="2947"/>
                    </a:lnTo>
                    <a:lnTo>
                      <a:pt x="853" y="2947"/>
                    </a:lnTo>
                    <a:lnTo>
                      <a:pt x="853" y="2947"/>
                    </a:lnTo>
                    <a:lnTo>
                      <a:pt x="682" y="2947"/>
                    </a:lnTo>
                    <a:lnTo>
                      <a:pt x="512" y="2996"/>
                    </a:lnTo>
                    <a:lnTo>
                      <a:pt x="365" y="3093"/>
                    </a:lnTo>
                    <a:lnTo>
                      <a:pt x="244" y="3191"/>
                    </a:lnTo>
                    <a:lnTo>
                      <a:pt x="146" y="3313"/>
                    </a:lnTo>
                    <a:lnTo>
                      <a:pt x="49" y="3459"/>
                    </a:lnTo>
                    <a:lnTo>
                      <a:pt x="0" y="3629"/>
                    </a:lnTo>
                    <a:lnTo>
                      <a:pt x="0" y="3800"/>
                    </a:lnTo>
                    <a:lnTo>
                      <a:pt x="9011" y="3800"/>
                    </a:lnTo>
                    <a:lnTo>
                      <a:pt x="9011" y="3800"/>
                    </a:lnTo>
                    <a:lnTo>
                      <a:pt x="9011" y="3629"/>
                    </a:lnTo>
                    <a:lnTo>
                      <a:pt x="8963" y="3459"/>
                    </a:lnTo>
                    <a:lnTo>
                      <a:pt x="8865" y="3313"/>
                    </a:lnTo>
                    <a:lnTo>
                      <a:pt x="8768" y="3191"/>
                    </a:lnTo>
                    <a:lnTo>
                      <a:pt x="8646" y="3093"/>
                    </a:lnTo>
                    <a:lnTo>
                      <a:pt x="8500" y="2996"/>
                    </a:lnTo>
                    <a:lnTo>
                      <a:pt x="8330" y="2947"/>
                    </a:lnTo>
                    <a:lnTo>
                      <a:pt x="8159" y="2947"/>
                    </a:lnTo>
                    <a:lnTo>
                      <a:pt x="6065" y="2947"/>
                    </a:lnTo>
                    <a:lnTo>
                      <a:pt x="6065" y="0"/>
                    </a:lnTo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0"/>
              <p:cNvSpPr/>
              <p:nvPr/>
            </p:nvSpPr>
            <p:spPr>
              <a:xfrm>
                <a:off x="2583100" y="2973775"/>
                <a:ext cx="461550" cy="336125"/>
              </a:xfrm>
              <a:custGeom>
                <a:avLst/>
                <a:gdLst/>
                <a:ahLst/>
                <a:cxnLst/>
                <a:rect l="l" t="t" r="r" b="b"/>
                <a:pathLst>
                  <a:path w="18462" h="13445" fill="none" extrusionOk="0">
                    <a:moveTo>
                      <a:pt x="17974" y="1"/>
                    </a:moveTo>
                    <a:lnTo>
                      <a:pt x="487" y="1"/>
                    </a:lnTo>
                    <a:lnTo>
                      <a:pt x="487" y="1"/>
                    </a:lnTo>
                    <a:lnTo>
                      <a:pt x="390" y="1"/>
                    </a:lnTo>
                    <a:lnTo>
                      <a:pt x="317" y="50"/>
                    </a:lnTo>
                    <a:lnTo>
                      <a:pt x="220" y="74"/>
                    </a:lnTo>
                    <a:lnTo>
                      <a:pt x="146" y="147"/>
                    </a:lnTo>
                    <a:lnTo>
                      <a:pt x="98" y="220"/>
                    </a:lnTo>
                    <a:lnTo>
                      <a:pt x="49" y="293"/>
                    </a:lnTo>
                    <a:lnTo>
                      <a:pt x="25" y="390"/>
                    </a:lnTo>
                    <a:lnTo>
                      <a:pt x="0" y="488"/>
                    </a:lnTo>
                    <a:lnTo>
                      <a:pt x="0" y="12958"/>
                    </a:lnTo>
                    <a:lnTo>
                      <a:pt x="0" y="12958"/>
                    </a:lnTo>
                    <a:lnTo>
                      <a:pt x="25" y="13055"/>
                    </a:lnTo>
                    <a:lnTo>
                      <a:pt x="49" y="13152"/>
                    </a:lnTo>
                    <a:lnTo>
                      <a:pt x="98" y="13226"/>
                    </a:lnTo>
                    <a:lnTo>
                      <a:pt x="146" y="13299"/>
                    </a:lnTo>
                    <a:lnTo>
                      <a:pt x="220" y="13372"/>
                    </a:lnTo>
                    <a:lnTo>
                      <a:pt x="317" y="13396"/>
                    </a:lnTo>
                    <a:lnTo>
                      <a:pt x="390" y="13445"/>
                    </a:lnTo>
                    <a:lnTo>
                      <a:pt x="487" y="13445"/>
                    </a:lnTo>
                    <a:lnTo>
                      <a:pt x="17974" y="13445"/>
                    </a:lnTo>
                    <a:lnTo>
                      <a:pt x="17974" y="13445"/>
                    </a:lnTo>
                    <a:lnTo>
                      <a:pt x="18072" y="13445"/>
                    </a:lnTo>
                    <a:lnTo>
                      <a:pt x="18145" y="13396"/>
                    </a:lnTo>
                    <a:lnTo>
                      <a:pt x="18242" y="13372"/>
                    </a:lnTo>
                    <a:lnTo>
                      <a:pt x="18315" y="13299"/>
                    </a:lnTo>
                    <a:lnTo>
                      <a:pt x="18364" y="13226"/>
                    </a:lnTo>
                    <a:lnTo>
                      <a:pt x="18413" y="13152"/>
                    </a:lnTo>
                    <a:lnTo>
                      <a:pt x="18437" y="13055"/>
                    </a:lnTo>
                    <a:lnTo>
                      <a:pt x="18461" y="12958"/>
                    </a:lnTo>
                    <a:lnTo>
                      <a:pt x="18461" y="488"/>
                    </a:lnTo>
                    <a:lnTo>
                      <a:pt x="18461" y="488"/>
                    </a:lnTo>
                    <a:lnTo>
                      <a:pt x="18437" y="390"/>
                    </a:lnTo>
                    <a:lnTo>
                      <a:pt x="18413" y="293"/>
                    </a:lnTo>
                    <a:lnTo>
                      <a:pt x="18364" y="220"/>
                    </a:lnTo>
                    <a:lnTo>
                      <a:pt x="18315" y="147"/>
                    </a:lnTo>
                    <a:lnTo>
                      <a:pt x="18242" y="74"/>
                    </a:lnTo>
                    <a:lnTo>
                      <a:pt x="18145" y="50"/>
                    </a:lnTo>
                    <a:lnTo>
                      <a:pt x="18072" y="1"/>
                    </a:lnTo>
                    <a:lnTo>
                      <a:pt x="17974" y="1"/>
                    </a:lnTo>
                    <a:lnTo>
                      <a:pt x="17974" y="1"/>
                    </a:lnTo>
                    <a:close/>
                    <a:moveTo>
                      <a:pt x="17000" y="11983"/>
                    </a:moveTo>
                    <a:lnTo>
                      <a:pt x="1462" y="11983"/>
                    </a:lnTo>
                    <a:lnTo>
                      <a:pt x="1462" y="1462"/>
                    </a:lnTo>
                    <a:lnTo>
                      <a:pt x="17000" y="1462"/>
                    </a:lnTo>
                    <a:lnTo>
                      <a:pt x="17000" y="11983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103;p15"/>
          <p:cNvSpPr txBox="1">
            <a:spLocks/>
          </p:cNvSpPr>
          <p:nvPr/>
        </p:nvSpPr>
        <p:spPr>
          <a:xfrm>
            <a:off x="821727" y="8189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14" name="Google Shape;574;p40"/>
          <p:cNvSpPr/>
          <p:nvPr/>
        </p:nvSpPr>
        <p:spPr>
          <a:xfrm>
            <a:off x="2851767" y="2475441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574;p40"/>
          <p:cNvSpPr/>
          <p:nvPr/>
        </p:nvSpPr>
        <p:spPr>
          <a:xfrm>
            <a:off x="1169244" y="2703245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574;p40"/>
          <p:cNvSpPr/>
          <p:nvPr/>
        </p:nvSpPr>
        <p:spPr>
          <a:xfrm>
            <a:off x="1934470" y="2864244"/>
            <a:ext cx="180971" cy="151477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ángulo 1"/>
          <p:cNvSpPr/>
          <p:nvPr/>
        </p:nvSpPr>
        <p:spPr>
          <a:xfrm>
            <a:off x="167875" y="4585870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18" name="Google Shape;145;p20"/>
          <p:cNvSpPr txBox="1">
            <a:spLocks/>
          </p:cNvSpPr>
          <p:nvPr/>
        </p:nvSpPr>
        <p:spPr>
          <a:xfrm>
            <a:off x="167875" y="4366792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3870249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0"/>
          <p:cNvSpPr txBox="1">
            <a:spLocks noGrp="1"/>
          </p:cNvSpPr>
          <p:nvPr>
            <p:ph type="title"/>
          </p:nvPr>
        </p:nvSpPr>
        <p:spPr>
          <a:xfrm>
            <a:off x="442404" y="1045150"/>
            <a:ext cx="2353549" cy="67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ISO/IEC 9126  </a:t>
            </a:r>
            <a:r>
              <a:rPr lang="es-ES" dirty="0" smtClean="0"/>
              <a:t>    &amp;</a:t>
            </a:r>
            <a:br>
              <a:rPr lang="es-ES" dirty="0" smtClean="0"/>
            </a:br>
            <a:r>
              <a:rPr lang="es-ES" dirty="0" smtClean="0"/>
              <a:t>ISO/IEC </a:t>
            </a:r>
            <a:r>
              <a:rPr lang="es-ES" dirty="0"/>
              <a:t>14598</a:t>
            </a:r>
            <a:endParaRPr dirty="0"/>
          </a:p>
        </p:txBody>
      </p:sp>
      <p:sp>
        <p:nvSpPr>
          <p:cNvPr id="253" name="Google Shape;253;p3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l="36217" t="42134" r="37364" b="30327"/>
          <a:stretch/>
        </p:blipFill>
        <p:spPr>
          <a:xfrm>
            <a:off x="3275351" y="1045150"/>
            <a:ext cx="5686099" cy="33341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67334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Introducción</a:t>
            </a:r>
            <a:endParaRPr dirty="0"/>
          </a:p>
        </p:txBody>
      </p:sp>
      <p:sp>
        <p:nvSpPr>
          <p:cNvPr id="118" name="Google Shape;118;p16"/>
          <p:cNvSpPr txBox="1">
            <a:spLocks noGrp="1"/>
          </p:cNvSpPr>
          <p:nvPr>
            <p:ph type="body" idx="2"/>
          </p:nvPr>
        </p:nvSpPr>
        <p:spPr>
          <a:xfrm>
            <a:off x="6294350" y="4267200"/>
            <a:ext cx="2713200" cy="58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 dirty="0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 dirty="0" smtClean="0">
                <a:solidFill>
                  <a:srgbClr val="FFA800"/>
                </a:solidFill>
              </a:rPr>
              <a:t>Facultad de Ingeniería Civil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 dirty="0" smtClean="0">
                <a:solidFill>
                  <a:srgbClr val="FFA800"/>
                </a:solidFill>
              </a:rPr>
              <a:t>Ing. </a:t>
            </a:r>
            <a:r>
              <a:rPr lang="es-EC" sz="600" dirty="0" smtClean="0">
                <a:solidFill>
                  <a:srgbClr val="FFA800"/>
                </a:solidFill>
              </a:rPr>
              <a:t>L</a:t>
            </a:r>
            <a:r>
              <a:rPr lang="en" sz="600" dirty="0" smtClean="0">
                <a:solidFill>
                  <a:srgbClr val="FFA800"/>
                </a:solidFill>
              </a:rPr>
              <a:t>ewis Chimarro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 dirty="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s-EC" sz="600" b="1" u="sng" dirty="0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sz="600" dirty="0">
              <a:solidFill>
                <a:srgbClr val="FFA800"/>
              </a:solidFill>
            </a:endParaRPr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-6000" y="-6927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2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9" name="Google Shape;120;p16"/>
          <p:cNvSpPr txBox="1">
            <a:spLocks noGrp="1"/>
          </p:cNvSpPr>
          <p:nvPr>
            <p:ph type="body" idx="1"/>
          </p:nvPr>
        </p:nvSpPr>
        <p:spPr>
          <a:xfrm>
            <a:off x="434706" y="1465675"/>
            <a:ext cx="5218799" cy="3526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err="1">
                <a:solidFill>
                  <a:schemeClr val="bg1"/>
                </a:solidFill>
              </a:rPr>
              <a:t>Capability</a:t>
            </a:r>
            <a:r>
              <a:rPr lang="es-ES" dirty="0">
                <a:solidFill>
                  <a:schemeClr val="bg1"/>
                </a:solidFill>
              </a:rPr>
              <a:t> – </a:t>
            </a:r>
            <a:r>
              <a:rPr lang="es-ES" dirty="0" err="1">
                <a:solidFill>
                  <a:schemeClr val="bg1"/>
                </a:solidFill>
              </a:rPr>
              <a:t>Maturity</a:t>
            </a:r>
            <a:r>
              <a:rPr lang="es-ES" dirty="0">
                <a:solidFill>
                  <a:schemeClr val="bg1"/>
                </a:solidFill>
              </a:rPr>
              <a:t> – </a:t>
            </a:r>
            <a:r>
              <a:rPr lang="es-ES" dirty="0" err="1">
                <a:solidFill>
                  <a:schemeClr val="bg1"/>
                </a:solidFill>
              </a:rPr>
              <a:t>Model</a:t>
            </a:r>
            <a:r>
              <a:rPr lang="es-ES" dirty="0">
                <a:solidFill>
                  <a:schemeClr val="bg1"/>
                </a:solidFill>
              </a:rPr>
              <a:t> – </a:t>
            </a:r>
            <a:r>
              <a:rPr lang="es-ES" dirty="0" err="1">
                <a:solidFill>
                  <a:schemeClr val="bg1"/>
                </a:solidFill>
              </a:rPr>
              <a:t>Integration</a:t>
            </a:r>
            <a:r>
              <a:rPr lang="es-ES" dirty="0">
                <a:solidFill>
                  <a:schemeClr val="bg1"/>
                </a:solidFill>
              </a:rPr>
              <a:t>. CMMI es un modelo </a:t>
            </a:r>
            <a:r>
              <a:rPr lang="es-ES" dirty="0" smtClean="0">
                <a:solidFill>
                  <a:schemeClr val="bg1"/>
                </a:solidFill>
              </a:rPr>
              <a:t>de calidad </a:t>
            </a:r>
            <a:r>
              <a:rPr lang="es-ES" dirty="0">
                <a:solidFill>
                  <a:schemeClr val="bg1"/>
                </a:solidFill>
              </a:rPr>
              <a:t>del software creado por el SEI (Instituto de Ingeniería del Software) de </a:t>
            </a:r>
            <a:r>
              <a:rPr lang="es-ES" dirty="0" smtClean="0">
                <a:solidFill>
                  <a:schemeClr val="bg1"/>
                </a:solidFill>
              </a:rPr>
              <a:t>la Universidad </a:t>
            </a:r>
            <a:r>
              <a:rPr lang="es-ES" dirty="0">
                <a:solidFill>
                  <a:schemeClr val="bg1"/>
                </a:solidFill>
              </a:rPr>
              <a:t>Carnegie </a:t>
            </a:r>
            <a:r>
              <a:rPr lang="es-ES" dirty="0" err="1">
                <a:solidFill>
                  <a:schemeClr val="bg1"/>
                </a:solidFill>
              </a:rPr>
              <a:t>Mellon</a:t>
            </a:r>
            <a:r>
              <a:rPr lang="es-ES" dirty="0">
                <a:solidFill>
                  <a:schemeClr val="bg1"/>
                </a:solidFill>
              </a:rPr>
              <a:t>. </a:t>
            </a:r>
            <a:endParaRPr lang="es-ES" dirty="0" smtClean="0">
              <a:solidFill>
                <a:schemeClr val="bg1"/>
              </a:solidFill>
            </a:endParaRP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La </a:t>
            </a:r>
            <a:r>
              <a:rPr lang="es-ES" dirty="0">
                <a:solidFill>
                  <a:schemeClr val="bg1"/>
                </a:solidFill>
              </a:rPr>
              <a:t>idea básica de CMMI es pasar de </a:t>
            </a:r>
            <a:r>
              <a:rPr lang="es-ES" dirty="0" smtClean="0">
                <a:solidFill>
                  <a:schemeClr val="bg1"/>
                </a:solidFill>
              </a:rPr>
              <a:t>manejar proyectos </a:t>
            </a:r>
            <a:r>
              <a:rPr lang="es-ES" dirty="0">
                <a:solidFill>
                  <a:schemeClr val="bg1"/>
                </a:solidFill>
              </a:rPr>
              <a:t>a manejar procesos y pasar de manejar caso por caso a manejar </a:t>
            </a:r>
            <a:r>
              <a:rPr lang="es-ES" dirty="0" smtClean="0">
                <a:solidFill>
                  <a:schemeClr val="bg1"/>
                </a:solidFill>
              </a:rPr>
              <a:t>líneas de producción.</a:t>
            </a:r>
            <a:endParaRPr lang="es-ES" dirty="0">
              <a:solidFill>
                <a:schemeClr val="bg1"/>
              </a:solidFill>
            </a:endParaRP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>
                <a:solidFill>
                  <a:schemeClr val="bg1"/>
                </a:solidFill>
              </a:rPr>
              <a:t>El modelo CMMI tiene dos representaciones, la representación escalonada, la </a:t>
            </a:r>
            <a:r>
              <a:rPr lang="es-ES" dirty="0" smtClean="0">
                <a:solidFill>
                  <a:schemeClr val="bg1"/>
                </a:solidFill>
              </a:rPr>
              <a:t>cual estudia </a:t>
            </a:r>
            <a:r>
              <a:rPr lang="es-ES" dirty="0">
                <a:solidFill>
                  <a:schemeClr val="bg1"/>
                </a:solidFill>
              </a:rPr>
              <a:t>la madurez de una organización en general y la representación </a:t>
            </a:r>
            <a:r>
              <a:rPr lang="es-ES" dirty="0" smtClean="0">
                <a:solidFill>
                  <a:schemeClr val="bg1"/>
                </a:solidFill>
              </a:rPr>
              <a:t>continua que </a:t>
            </a:r>
            <a:r>
              <a:rPr lang="es-ES" dirty="0">
                <a:solidFill>
                  <a:schemeClr val="bg1"/>
                </a:solidFill>
              </a:rPr>
              <a:t>mide la capacidad de los procesos desarrollados en una categoría </a:t>
            </a:r>
            <a:r>
              <a:rPr lang="es-ES" dirty="0" smtClean="0">
                <a:solidFill>
                  <a:schemeClr val="bg1"/>
                </a:solidFill>
              </a:rPr>
              <a:t>específica (</a:t>
            </a:r>
            <a:r>
              <a:rPr lang="es-ES" dirty="0">
                <a:solidFill>
                  <a:schemeClr val="bg1"/>
                </a:solidFill>
              </a:rPr>
              <a:t>gestión de proyectos, gestión del proceso, ingeniería, soporte).</a:t>
            </a: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endParaRPr lang="es-ES" dirty="0">
              <a:solidFill>
                <a:srgbClr val="021028"/>
              </a:solidFill>
            </a:endParaRPr>
          </a:p>
          <a:p>
            <a:pPr lvl="0" indent="-342900" algn="just">
              <a:buClr>
                <a:schemeClr val="accent1">
                  <a:lumMod val="75000"/>
                </a:schemeClr>
              </a:buClr>
              <a:buSzPts val="1800"/>
            </a:pPr>
            <a:endParaRPr lang="es-ES" dirty="0">
              <a:solidFill>
                <a:srgbClr val="021028"/>
              </a:solidFill>
            </a:endParaRPr>
          </a:p>
        </p:txBody>
      </p:sp>
      <p:sp>
        <p:nvSpPr>
          <p:cNvPr id="11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013246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 dirty="0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Estándares de modelos de calidad</a:t>
            </a:r>
            <a:endParaRPr dirty="0"/>
          </a:p>
        </p:txBody>
      </p:sp>
      <p:sp>
        <p:nvSpPr>
          <p:cNvPr id="146" name="Google Shape;146;p20"/>
          <p:cNvSpPr txBox="1">
            <a:spLocks noGrp="1"/>
          </p:cNvSpPr>
          <p:nvPr>
            <p:ph type="body" idx="1"/>
          </p:nvPr>
        </p:nvSpPr>
        <p:spPr>
          <a:xfrm>
            <a:off x="4897185" y="1559300"/>
            <a:ext cx="3946769" cy="32000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s-ES" sz="1600" dirty="0"/>
              <a:t>La versión de 2001 del </a:t>
            </a:r>
            <a:r>
              <a:rPr lang="es-ES" sz="1600" dirty="0" smtClean="0"/>
              <a:t>ISO/IEC 9126 </a:t>
            </a:r>
            <a:r>
              <a:rPr lang="es-ES" sz="1600" dirty="0"/>
              <a:t>consiste de cuatro partes: </a:t>
            </a:r>
            <a:endParaRPr lang="es-ES" sz="1600" dirty="0" smtClean="0"/>
          </a:p>
          <a:p>
            <a:pPr algn="just"/>
            <a:r>
              <a:rPr lang="es-ES" sz="1600" dirty="0" smtClean="0"/>
              <a:t>9126-1 </a:t>
            </a:r>
            <a:r>
              <a:rPr lang="es-ES" sz="1600" dirty="0"/>
              <a:t>(2001), presenta un modelo de calidad, </a:t>
            </a:r>
            <a:r>
              <a:rPr lang="es-ES" sz="1600" dirty="0" smtClean="0"/>
              <a:t>que es </a:t>
            </a:r>
            <a:r>
              <a:rPr lang="es-ES" sz="1600" dirty="0"/>
              <a:t>común para medir la calidad interna y externa, y uno distinto para medir </a:t>
            </a:r>
            <a:r>
              <a:rPr lang="es-ES" sz="1600" dirty="0" smtClean="0"/>
              <a:t>la calidad </a:t>
            </a:r>
            <a:r>
              <a:rPr lang="es-ES" sz="1600" dirty="0"/>
              <a:t>en </a:t>
            </a:r>
            <a:r>
              <a:rPr lang="es-ES" sz="1600" dirty="0" smtClean="0"/>
              <a:t>uso.</a:t>
            </a:r>
          </a:p>
          <a:p>
            <a:pPr algn="just"/>
            <a:r>
              <a:rPr lang="es-ES" sz="1600" dirty="0" smtClean="0"/>
              <a:t>9126-2 </a:t>
            </a:r>
            <a:r>
              <a:rPr lang="es-ES" sz="1600" dirty="0"/>
              <a:t>(2003), presenta posibles métricas externas para atributos </a:t>
            </a:r>
            <a:r>
              <a:rPr lang="es-ES" sz="1600" dirty="0" smtClean="0"/>
              <a:t>de calidad externos. </a:t>
            </a:r>
          </a:p>
        </p:txBody>
      </p:sp>
      <p:grpSp>
        <p:nvGrpSpPr>
          <p:cNvPr id="147" name="Google Shape;147;p20"/>
          <p:cNvGrpSpPr/>
          <p:nvPr/>
        </p:nvGrpSpPr>
        <p:grpSpPr>
          <a:xfrm>
            <a:off x="1025527" y="2218331"/>
            <a:ext cx="2529937" cy="1037170"/>
            <a:chOff x="1263652" y="1992418"/>
            <a:chExt cx="2529937" cy="1037170"/>
          </a:xfrm>
        </p:grpSpPr>
        <p:sp>
          <p:nvSpPr>
            <p:cNvPr id="148" name="Google Shape;148;p20"/>
            <p:cNvSpPr/>
            <p:nvPr/>
          </p:nvSpPr>
          <p:spPr>
            <a:xfrm>
              <a:off x="1263652" y="2315755"/>
              <a:ext cx="556154" cy="713832"/>
            </a:xfrm>
            <a:custGeom>
              <a:avLst/>
              <a:gdLst/>
              <a:ahLst/>
              <a:cxnLst/>
              <a:rect l="l" t="t" r="r" b="b"/>
              <a:pathLst>
                <a:path w="15978" h="20508" fill="none" extrusionOk="0">
                  <a:moveTo>
                    <a:pt x="15977" y="1292"/>
                  </a:moveTo>
                  <a:lnTo>
                    <a:pt x="15977" y="19217"/>
                  </a:lnTo>
                  <a:lnTo>
                    <a:pt x="15977" y="19217"/>
                  </a:lnTo>
                  <a:lnTo>
                    <a:pt x="15953" y="19485"/>
                  </a:lnTo>
                  <a:lnTo>
                    <a:pt x="15880" y="19728"/>
                  </a:lnTo>
                  <a:lnTo>
                    <a:pt x="15758" y="19948"/>
                  </a:lnTo>
                  <a:lnTo>
                    <a:pt x="15612" y="20142"/>
                  </a:lnTo>
                  <a:lnTo>
                    <a:pt x="15417" y="20289"/>
                  </a:lnTo>
                  <a:lnTo>
                    <a:pt x="15198" y="20410"/>
                  </a:lnTo>
                  <a:lnTo>
                    <a:pt x="14955" y="20483"/>
                  </a:lnTo>
                  <a:lnTo>
                    <a:pt x="14711" y="20508"/>
                  </a:lnTo>
                  <a:lnTo>
                    <a:pt x="1267" y="20508"/>
                  </a:lnTo>
                  <a:lnTo>
                    <a:pt x="1267" y="20508"/>
                  </a:lnTo>
                  <a:lnTo>
                    <a:pt x="1023" y="20483"/>
                  </a:lnTo>
                  <a:lnTo>
                    <a:pt x="780" y="20410"/>
                  </a:lnTo>
                  <a:lnTo>
                    <a:pt x="561" y="20289"/>
                  </a:lnTo>
                  <a:lnTo>
                    <a:pt x="366" y="20142"/>
                  </a:lnTo>
                  <a:lnTo>
                    <a:pt x="220" y="19948"/>
                  </a:lnTo>
                  <a:lnTo>
                    <a:pt x="98" y="19728"/>
                  </a:lnTo>
                  <a:lnTo>
                    <a:pt x="25" y="19485"/>
                  </a:lnTo>
                  <a:lnTo>
                    <a:pt x="1" y="19217"/>
                  </a:lnTo>
                  <a:lnTo>
                    <a:pt x="1" y="1292"/>
                  </a:lnTo>
                  <a:lnTo>
                    <a:pt x="1" y="1292"/>
                  </a:lnTo>
                  <a:lnTo>
                    <a:pt x="25" y="1024"/>
                  </a:lnTo>
                  <a:lnTo>
                    <a:pt x="98" y="780"/>
                  </a:lnTo>
                  <a:lnTo>
                    <a:pt x="220" y="561"/>
                  </a:lnTo>
                  <a:lnTo>
                    <a:pt x="366" y="366"/>
                  </a:lnTo>
                  <a:lnTo>
                    <a:pt x="561" y="220"/>
                  </a:lnTo>
                  <a:lnTo>
                    <a:pt x="780" y="98"/>
                  </a:lnTo>
                  <a:lnTo>
                    <a:pt x="1023" y="25"/>
                  </a:lnTo>
                  <a:lnTo>
                    <a:pt x="1267" y="1"/>
                  </a:lnTo>
                  <a:lnTo>
                    <a:pt x="14711" y="1"/>
                  </a:lnTo>
                  <a:lnTo>
                    <a:pt x="14711" y="1"/>
                  </a:lnTo>
                  <a:lnTo>
                    <a:pt x="14955" y="25"/>
                  </a:lnTo>
                  <a:lnTo>
                    <a:pt x="15198" y="98"/>
                  </a:lnTo>
                  <a:lnTo>
                    <a:pt x="15417" y="220"/>
                  </a:lnTo>
                  <a:lnTo>
                    <a:pt x="15612" y="366"/>
                  </a:lnTo>
                  <a:lnTo>
                    <a:pt x="15758" y="561"/>
                  </a:lnTo>
                  <a:lnTo>
                    <a:pt x="15880" y="780"/>
                  </a:lnTo>
                  <a:lnTo>
                    <a:pt x="15953" y="1024"/>
                  </a:lnTo>
                  <a:lnTo>
                    <a:pt x="15977" y="1292"/>
                  </a:lnTo>
                  <a:lnTo>
                    <a:pt x="15977" y="1292"/>
                  </a:lnTo>
                  <a:close/>
                  <a:moveTo>
                    <a:pt x="7989" y="19899"/>
                  </a:moveTo>
                  <a:lnTo>
                    <a:pt x="7989" y="19899"/>
                  </a:lnTo>
                  <a:lnTo>
                    <a:pt x="8159" y="19875"/>
                  </a:lnTo>
                  <a:lnTo>
                    <a:pt x="8306" y="19826"/>
                  </a:lnTo>
                  <a:lnTo>
                    <a:pt x="8452" y="19753"/>
                  </a:lnTo>
                  <a:lnTo>
                    <a:pt x="8574" y="19655"/>
                  </a:lnTo>
                  <a:lnTo>
                    <a:pt x="8671" y="19534"/>
                  </a:lnTo>
                  <a:lnTo>
                    <a:pt x="8744" y="19387"/>
                  </a:lnTo>
                  <a:lnTo>
                    <a:pt x="8793" y="19241"/>
                  </a:lnTo>
                  <a:lnTo>
                    <a:pt x="8817" y="19071"/>
                  </a:lnTo>
                  <a:lnTo>
                    <a:pt x="8817" y="19071"/>
                  </a:lnTo>
                  <a:lnTo>
                    <a:pt x="8793" y="18900"/>
                  </a:lnTo>
                  <a:lnTo>
                    <a:pt x="8744" y="18754"/>
                  </a:lnTo>
                  <a:lnTo>
                    <a:pt x="8671" y="18608"/>
                  </a:lnTo>
                  <a:lnTo>
                    <a:pt x="8574" y="18486"/>
                  </a:lnTo>
                  <a:lnTo>
                    <a:pt x="8452" y="18389"/>
                  </a:lnTo>
                  <a:lnTo>
                    <a:pt x="8306" y="18316"/>
                  </a:lnTo>
                  <a:lnTo>
                    <a:pt x="8159" y="18267"/>
                  </a:lnTo>
                  <a:lnTo>
                    <a:pt x="7989" y="18243"/>
                  </a:lnTo>
                  <a:lnTo>
                    <a:pt x="7989" y="18243"/>
                  </a:lnTo>
                  <a:lnTo>
                    <a:pt x="7819" y="18267"/>
                  </a:lnTo>
                  <a:lnTo>
                    <a:pt x="7672" y="18316"/>
                  </a:lnTo>
                  <a:lnTo>
                    <a:pt x="7526" y="18389"/>
                  </a:lnTo>
                  <a:lnTo>
                    <a:pt x="7404" y="18486"/>
                  </a:lnTo>
                  <a:lnTo>
                    <a:pt x="7307" y="18608"/>
                  </a:lnTo>
                  <a:lnTo>
                    <a:pt x="7234" y="18754"/>
                  </a:lnTo>
                  <a:lnTo>
                    <a:pt x="7185" y="18900"/>
                  </a:lnTo>
                  <a:lnTo>
                    <a:pt x="7161" y="19071"/>
                  </a:lnTo>
                  <a:lnTo>
                    <a:pt x="7161" y="19071"/>
                  </a:lnTo>
                  <a:lnTo>
                    <a:pt x="7185" y="19241"/>
                  </a:lnTo>
                  <a:lnTo>
                    <a:pt x="7234" y="19387"/>
                  </a:lnTo>
                  <a:lnTo>
                    <a:pt x="7307" y="19534"/>
                  </a:lnTo>
                  <a:lnTo>
                    <a:pt x="7404" y="19655"/>
                  </a:lnTo>
                  <a:lnTo>
                    <a:pt x="7526" y="19753"/>
                  </a:lnTo>
                  <a:lnTo>
                    <a:pt x="7672" y="19826"/>
                  </a:lnTo>
                  <a:lnTo>
                    <a:pt x="7819" y="19875"/>
                  </a:lnTo>
                  <a:lnTo>
                    <a:pt x="7989" y="19899"/>
                  </a:lnTo>
                  <a:lnTo>
                    <a:pt x="7989" y="19899"/>
                  </a:lnTo>
                  <a:close/>
                  <a:moveTo>
                    <a:pt x="14394" y="1584"/>
                  </a:moveTo>
                  <a:lnTo>
                    <a:pt x="1584" y="1584"/>
                  </a:lnTo>
                  <a:lnTo>
                    <a:pt x="1584" y="17634"/>
                  </a:lnTo>
                  <a:lnTo>
                    <a:pt x="14394" y="17634"/>
                  </a:lnTo>
                  <a:lnTo>
                    <a:pt x="14394" y="158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>
              <a:off x="2101178" y="2481972"/>
              <a:ext cx="316104" cy="547615"/>
            </a:xfrm>
            <a:custGeom>
              <a:avLst/>
              <a:gdLst/>
              <a:ahLst/>
              <a:cxnLst/>
              <a:rect l="l" t="t" r="r" b="b"/>
              <a:pathLst>
                <a:path w="11838" h="20508" fill="none" extrusionOk="0">
                  <a:moveTo>
                    <a:pt x="10547" y="1"/>
                  </a:moveTo>
                  <a:lnTo>
                    <a:pt x="1292" y="1"/>
                  </a:lnTo>
                  <a:lnTo>
                    <a:pt x="1292" y="1"/>
                  </a:lnTo>
                  <a:lnTo>
                    <a:pt x="1024" y="25"/>
                  </a:lnTo>
                  <a:lnTo>
                    <a:pt x="780" y="98"/>
                  </a:lnTo>
                  <a:lnTo>
                    <a:pt x="561" y="220"/>
                  </a:lnTo>
                  <a:lnTo>
                    <a:pt x="366" y="366"/>
                  </a:lnTo>
                  <a:lnTo>
                    <a:pt x="220" y="561"/>
                  </a:lnTo>
                  <a:lnTo>
                    <a:pt x="98" y="780"/>
                  </a:lnTo>
                  <a:lnTo>
                    <a:pt x="25" y="1024"/>
                  </a:lnTo>
                  <a:lnTo>
                    <a:pt x="1" y="1292"/>
                  </a:lnTo>
                  <a:lnTo>
                    <a:pt x="1" y="19217"/>
                  </a:lnTo>
                  <a:lnTo>
                    <a:pt x="1" y="19217"/>
                  </a:lnTo>
                  <a:lnTo>
                    <a:pt x="25" y="19485"/>
                  </a:lnTo>
                  <a:lnTo>
                    <a:pt x="98" y="19728"/>
                  </a:lnTo>
                  <a:lnTo>
                    <a:pt x="220" y="19948"/>
                  </a:lnTo>
                  <a:lnTo>
                    <a:pt x="366" y="20142"/>
                  </a:lnTo>
                  <a:lnTo>
                    <a:pt x="561" y="20289"/>
                  </a:lnTo>
                  <a:lnTo>
                    <a:pt x="780" y="20410"/>
                  </a:lnTo>
                  <a:lnTo>
                    <a:pt x="1024" y="20483"/>
                  </a:lnTo>
                  <a:lnTo>
                    <a:pt x="1292" y="20508"/>
                  </a:lnTo>
                  <a:lnTo>
                    <a:pt x="10547" y="20508"/>
                  </a:lnTo>
                  <a:lnTo>
                    <a:pt x="10547" y="20508"/>
                  </a:lnTo>
                  <a:lnTo>
                    <a:pt x="10814" y="20483"/>
                  </a:lnTo>
                  <a:lnTo>
                    <a:pt x="11058" y="20410"/>
                  </a:lnTo>
                  <a:lnTo>
                    <a:pt x="11277" y="20289"/>
                  </a:lnTo>
                  <a:lnTo>
                    <a:pt x="11472" y="20142"/>
                  </a:lnTo>
                  <a:lnTo>
                    <a:pt x="11618" y="19948"/>
                  </a:lnTo>
                  <a:lnTo>
                    <a:pt x="11740" y="19728"/>
                  </a:lnTo>
                  <a:lnTo>
                    <a:pt x="11813" y="19485"/>
                  </a:lnTo>
                  <a:lnTo>
                    <a:pt x="11837" y="19217"/>
                  </a:lnTo>
                  <a:lnTo>
                    <a:pt x="11837" y="1292"/>
                  </a:lnTo>
                  <a:lnTo>
                    <a:pt x="11837" y="1292"/>
                  </a:lnTo>
                  <a:lnTo>
                    <a:pt x="11813" y="1024"/>
                  </a:lnTo>
                  <a:lnTo>
                    <a:pt x="11740" y="780"/>
                  </a:lnTo>
                  <a:lnTo>
                    <a:pt x="11618" y="561"/>
                  </a:lnTo>
                  <a:lnTo>
                    <a:pt x="11472" y="366"/>
                  </a:lnTo>
                  <a:lnTo>
                    <a:pt x="11277" y="220"/>
                  </a:lnTo>
                  <a:lnTo>
                    <a:pt x="11058" y="98"/>
                  </a:lnTo>
                  <a:lnTo>
                    <a:pt x="10814" y="25"/>
                  </a:lnTo>
                  <a:lnTo>
                    <a:pt x="10547" y="1"/>
                  </a:lnTo>
                  <a:lnTo>
                    <a:pt x="10547" y="1"/>
                  </a:lnTo>
                  <a:close/>
                  <a:moveTo>
                    <a:pt x="5554" y="975"/>
                  </a:moveTo>
                  <a:lnTo>
                    <a:pt x="6284" y="975"/>
                  </a:lnTo>
                  <a:lnTo>
                    <a:pt x="6284" y="975"/>
                  </a:lnTo>
                  <a:lnTo>
                    <a:pt x="6406" y="999"/>
                  </a:lnTo>
                  <a:lnTo>
                    <a:pt x="6479" y="1073"/>
                  </a:lnTo>
                  <a:lnTo>
                    <a:pt x="6552" y="1146"/>
                  </a:lnTo>
                  <a:lnTo>
                    <a:pt x="6577" y="1267"/>
                  </a:lnTo>
                  <a:lnTo>
                    <a:pt x="6577" y="1267"/>
                  </a:lnTo>
                  <a:lnTo>
                    <a:pt x="6552" y="1365"/>
                  </a:lnTo>
                  <a:lnTo>
                    <a:pt x="6479" y="1462"/>
                  </a:lnTo>
                  <a:lnTo>
                    <a:pt x="6406" y="1511"/>
                  </a:lnTo>
                  <a:lnTo>
                    <a:pt x="6284" y="1535"/>
                  </a:lnTo>
                  <a:lnTo>
                    <a:pt x="5554" y="1535"/>
                  </a:lnTo>
                  <a:lnTo>
                    <a:pt x="5554" y="1535"/>
                  </a:lnTo>
                  <a:lnTo>
                    <a:pt x="5432" y="1511"/>
                  </a:lnTo>
                  <a:lnTo>
                    <a:pt x="5359" y="1462"/>
                  </a:lnTo>
                  <a:lnTo>
                    <a:pt x="5286" y="1365"/>
                  </a:lnTo>
                  <a:lnTo>
                    <a:pt x="5262" y="1267"/>
                  </a:lnTo>
                  <a:lnTo>
                    <a:pt x="5262" y="1267"/>
                  </a:lnTo>
                  <a:lnTo>
                    <a:pt x="5286" y="1146"/>
                  </a:lnTo>
                  <a:lnTo>
                    <a:pt x="5359" y="1073"/>
                  </a:lnTo>
                  <a:lnTo>
                    <a:pt x="5432" y="999"/>
                  </a:lnTo>
                  <a:lnTo>
                    <a:pt x="5554" y="975"/>
                  </a:lnTo>
                  <a:lnTo>
                    <a:pt x="5554" y="975"/>
                  </a:lnTo>
                  <a:close/>
                  <a:moveTo>
                    <a:pt x="5919" y="19436"/>
                  </a:moveTo>
                  <a:lnTo>
                    <a:pt x="5919" y="19436"/>
                  </a:lnTo>
                  <a:lnTo>
                    <a:pt x="5749" y="19412"/>
                  </a:lnTo>
                  <a:lnTo>
                    <a:pt x="5578" y="19363"/>
                  </a:lnTo>
                  <a:lnTo>
                    <a:pt x="5432" y="19290"/>
                  </a:lnTo>
                  <a:lnTo>
                    <a:pt x="5310" y="19193"/>
                  </a:lnTo>
                  <a:lnTo>
                    <a:pt x="5213" y="19071"/>
                  </a:lnTo>
                  <a:lnTo>
                    <a:pt x="5140" y="18925"/>
                  </a:lnTo>
                  <a:lnTo>
                    <a:pt x="5091" y="18754"/>
                  </a:lnTo>
                  <a:lnTo>
                    <a:pt x="5067" y="18584"/>
                  </a:lnTo>
                  <a:lnTo>
                    <a:pt x="5067" y="18584"/>
                  </a:lnTo>
                  <a:lnTo>
                    <a:pt x="5091" y="18413"/>
                  </a:lnTo>
                  <a:lnTo>
                    <a:pt x="5140" y="18243"/>
                  </a:lnTo>
                  <a:lnTo>
                    <a:pt x="5213" y="18097"/>
                  </a:lnTo>
                  <a:lnTo>
                    <a:pt x="5310" y="17975"/>
                  </a:lnTo>
                  <a:lnTo>
                    <a:pt x="5432" y="17877"/>
                  </a:lnTo>
                  <a:lnTo>
                    <a:pt x="5578" y="17804"/>
                  </a:lnTo>
                  <a:lnTo>
                    <a:pt x="5749" y="17756"/>
                  </a:lnTo>
                  <a:lnTo>
                    <a:pt x="5919" y="17731"/>
                  </a:lnTo>
                  <a:lnTo>
                    <a:pt x="5919" y="17731"/>
                  </a:lnTo>
                  <a:lnTo>
                    <a:pt x="6090" y="17756"/>
                  </a:lnTo>
                  <a:lnTo>
                    <a:pt x="6260" y="17804"/>
                  </a:lnTo>
                  <a:lnTo>
                    <a:pt x="6406" y="17877"/>
                  </a:lnTo>
                  <a:lnTo>
                    <a:pt x="6528" y="17975"/>
                  </a:lnTo>
                  <a:lnTo>
                    <a:pt x="6625" y="18097"/>
                  </a:lnTo>
                  <a:lnTo>
                    <a:pt x="6699" y="18243"/>
                  </a:lnTo>
                  <a:lnTo>
                    <a:pt x="6747" y="18413"/>
                  </a:lnTo>
                  <a:lnTo>
                    <a:pt x="6772" y="18584"/>
                  </a:lnTo>
                  <a:lnTo>
                    <a:pt x="6772" y="18584"/>
                  </a:lnTo>
                  <a:lnTo>
                    <a:pt x="6747" y="18754"/>
                  </a:lnTo>
                  <a:lnTo>
                    <a:pt x="6699" y="18925"/>
                  </a:lnTo>
                  <a:lnTo>
                    <a:pt x="6625" y="19071"/>
                  </a:lnTo>
                  <a:lnTo>
                    <a:pt x="6528" y="19193"/>
                  </a:lnTo>
                  <a:lnTo>
                    <a:pt x="6406" y="19290"/>
                  </a:lnTo>
                  <a:lnTo>
                    <a:pt x="6260" y="19363"/>
                  </a:lnTo>
                  <a:lnTo>
                    <a:pt x="6090" y="19412"/>
                  </a:lnTo>
                  <a:lnTo>
                    <a:pt x="5919" y="19436"/>
                  </a:lnTo>
                  <a:lnTo>
                    <a:pt x="5919" y="19436"/>
                  </a:lnTo>
                  <a:close/>
                  <a:moveTo>
                    <a:pt x="10547" y="16660"/>
                  </a:moveTo>
                  <a:lnTo>
                    <a:pt x="1292" y="16660"/>
                  </a:lnTo>
                  <a:lnTo>
                    <a:pt x="1292" y="2558"/>
                  </a:lnTo>
                  <a:lnTo>
                    <a:pt x="10547" y="2558"/>
                  </a:lnTo>
                  <a:lnTo>
                    <a:pt x="10547" y="1666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" name="Google Shape;150;p20"/>
            <p:cNvGrpSpPr/>
            <p:nvPr/>
          </p:nvGrpSpPr>
          <p:grpSpPr>
            <a:xfrm>
              <a:off x="2698654" y="1992418"/>
              <a:ext cx="1094935" cy="1037170"/>
              <a:chOff x="2583100" y="2973775"/>
              <a:chExt cx="461550" cy="437200"/>
            </a:xfrm>
          </p:grpSpPr>
          <p:sp>
            <p:nvSpPr>
              <p:cNvPr id="151" name="Google Shape;151;p20"/>
              <p:cNvSpPr/>
              <p:nvPr/>
            </p:nvSpPr>
            <p:spPr>
              <a:xfrm>
                <a:off x="2701225" y="3315975"/>
                <a:ext cx="225300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9012" h="3800" fill="none" extrusionOk="0">
                    <a:moveTo>
                      <a:pt x="2947" y="0"/>
                    </a:moveTo>
                    <a:lnTo>
                      <a:pt x="2947" y="2947"/>
                    </a:lnTo>
                    <a:lnTo>
                      <a:pt x="853" y="2947"/>
                    </a:lnTo>
                    <a:lnTo>
                      <a:pt x="853" y="2947"/>
                    </a:lnTo>
                    <a:lnTo>
                      <a:pt x="682" y="2947"/>
                    </a:lnTo>
                    <a:lnTo>
                      <a:pt x="512" y="2996"/>
                    </a:lnTo>
                    <a:lnTo>
                      <a:pt x="365" y="3093"/>
                    </a:lnTo>
                    <a:lnTo>
                      <a:pt x="244" y="3191"/>
                    </a:lnTo>
                    <a:lnTo>
                      <a:pt x="146" y="3313"/>
                    </a:lnTo>
                    <a:lnTo>
                      <a:pt x="49" y="3459"/>
                    </a:lnTo>
                    <a:lnTo>
                      <a:pt x="0" y="3629"/>
                    </a:lnTo>
                    <a:lnTo>
                      <a:pt x="0" y="3800"/>
                    </a:lnTo>
                    <a:lnTo>
                      <a:pt x="9011" y="3800"/>
                    </a:lnTo>
                    <a:lnTo>
                      <a:pt x="9011" y="3800"/>
                    </a:lnTo>
                    <a:lnTo>
                      <a:pt x="9011" y="3629"/>
                    </a:lnTo>
                    <a:lnTo>
                      <a:pt x="8963" y="3459"/>
                    </a:lnTo>
                    <a:lnTo>
                      <a:pt x="8865" y="3313"/>
                    </a:lnTo>
                    <a:lnTo>
                      <a:pt x="8768" y="3191"/>
                    </a:lnTo>
                    <a:lnTo>
                      <a:pt x="8646" y="3093"/>
                    </a:lnTo>
                    <a:lnTo>
                      <a:pt x="8500" y="2996"/>
                    </a:lnTo>
                    <a:lnTo>
                      <a:pt x="8330" y="2947"/>
                    </a:lnTo>
                    <a:lnTo>
                      <a:pt x="8159" y="2947"/>
                    </a:lnTo>
                    <a:lnTo>
                      <a:pt x="6065" y="2947"/>
                    </a:lnTo>
                    <a:lnTo>
                      <a:pt x="6065" y="0"/>
                    </a:lnTo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0"/>
              <p:cNvSpPr/>
              <p:nvPr/>
            </p:nvSpPr>
            <p:spPr>
              <a:xfrm>
                <a:off x="2583100" y="2973775"/>
                <a:ext cx="461550" cy="336125"/>
              </a:xfrm>
              <a:custGeom>
                <a:avLst/>
                <a:gdLst/>
                <a:ahLst/>
                <a:cxnLst/>
                <a:rect l="l" t="t" r="r" b="b"/>
                <a:pathLst>
                  <a:path w="18462" h="13445" fill="none" extrusionOk="0">
                    <a:moveTo>
                      <a:pt x="17974" y="1"/>
                    </a:moveTo>
                    <a:lnTo>
                      <a:pt x="487" y="1"/>
                    </a:lnTo>
                    <a:lnTo>
                      <a:pt x="487" y="1"/>
                    </a:lnTo>
                    <a:lnTo>
                      <a:pt x="390" y="1"/>
                    </a:lnTo>
                    <a:lnTo>
                      <a:pt x="317" y="50"/>
                    </a:lnTo>
                    <a:lnTo>
                      <a:pt x="220" y="74"/>
                    </a:lnTo>
                    <a:lnTo>
                      <a:pt x="146" y="147"/>
                    </a:lnTo>
                    <a:lnTo>
                      <a:pt x="98" y="220"/>
                    </a:lnTo>
                    <a:lnTo>
                      <a:pt x="49" y="293"/>
                    </a:lnTo>
                    <a:lnTo>
                      <a:pt x="25" y="390"/>
                    </a:lnTo>
                    <a:lnTo>
                      <a:pt x="0" y="488"/>
                    </a:lnTo>
                    <a:lnTo>
                      <a:pt x="0" y="12958"/>
                    </a:lnTo>
                    <a:lnTo>
                      <a:pt x="0" y="12958"/>
                    </a:lnTo>
                    <a:lnTo>
                      <a:pt x="25" y="13055"/>
                    </a:lnTo>
                    <a:lnTo>
                      <a:pt x="49" y="13152"/>
                    </a:lnTo>
                    <a:lnTo>
                      <a:pt x="98" y="13226"/>
                    </a:lnTo>
                    <a:lnTo>
                      <a:pt x="146" y="13299"/>
                    </a:lnTo>
                    <a:lnTo>
                      <a:pt x="220" y="13372"/>
                    </a:lnTo>
                    <a:lnTo>
                      <a:pt x="317" y="13396"/>
                    </a:lnTo>
                    <a:lnTo>
                      <a:pt x="390" y="13445"/>
                    </a:lnTo>
                    <a:lnTo>
                      <a:pt x="487" y="13445"/>
                    </a:lnTo>
                    <a:lnTo>
                      <a:pt x="17974" y="13445"/>
                    </a:lnTo>
                    <a:lnTo>
                      <a:pt x="17974" y="13445"/>
                    </a:lnTo>
                    <a:lnTo>
                      <a:pt x="18072" y="13445"/>
                    </a:lnTo>
                    <a:lnTo>
                      <a:pt x="18145" y="13396"/>
                    </a:lnTo>
                    <a:lnTo>
                      <a:pt x="18242" y="13372"/>
                    </a:lnTo>
                    <a:lnTo>
                      <a:pt x="18315" y="13299"/>
                    </a:lnTo>
                    <a:lnTo>
                      <a:pt x="18364" y="13226"/>
                    </a:lnTo>
                    <a:lnTo>
                      <a:pt x="18413" y="13152"/>
                    </a:lnTo>
                    <a:lnTo>
                      <a:pt x="18437" y="13055"/>
                    </a:lnTo>
                    <a:lnTo>
                      <a:pt x="18461" y="12958"/>
                    </a:lnTo>
                    <a:lnTo>
                      <a:pt x="18461" y="488"/>
                    </a:lnTo>
                    <a:lnTo>
                      <a:pt x="18461" y="488"/>
                    </a:lnTo>
                    <a:lnTo>
                      <a:pt x="18437" y="390"/>
                    </a:lnTo>
                    <a:lnTo>
                      <a:pt x="18413" y="293"/>
                    </a:lnTo>
                    <a:lnTo>
                      <a:pt x="18364" y="220"/>
                    </a:lnTo>
                    <a:lnTo>
                      <a:pt x="18315" y="147"/>
                    </a:lnTo>
                    <a:lnTo>
                      <a:pt x="18242" y="74"/>
                    </a:lnTo>
                    <a:lnTo>
                      <a:pt x="18145" y="50"/>
                    </a:lnTo>
                    <a:lnTo>
                      <a:pt x="18072" y="1"/>
                    </a:lnTo>
                    <a:lnTo>
                      <a:pt x="17974" y="1"/>
                    </a:lnTo>
                    <a:lnTo>
                      <a:pt x="17974" y="1"/>
                    </a:lnTo>
                    <a:close/>
                    <a:moveTo>
                      <a:pt x="17000" y="11983"/>
                    </a:moveTo>
                    <a:lnTo>
                      <a:pt x="1462" y="11983"/>
                    </a:lnTo>
                    <a:lnTo>
                      <a:pt x="1462" y="1462"/>
                    </a:lnTo>
                    <a:lnTo>
                      <a:pt x="17000" y="1462"/>
                    </a:lnTo>
                    <a:lnTo>
                      <a:pt x="17000" y="11983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103;p15"/>
          <p:cNvSpPr txBox="1">
            <a:spLocks/>
          </p:cNvSpPr>
          <p:nvPr/>
        </p:nvSpPr>
        <p:spPr>
          <a:xfrm>
            <a:off x="821727" y="8189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14" name="Google Shape;574;p40"/>
          <p:cNvSpPr/>
          <p:nvPr/>
        </p:nvSpPr>
        <p:spPr>
          <a:xfrm>
            <a:off x="2851767" y="2475441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574;p40"/>
          <p:cNvSpPr/>
          <p:nvPr/>
        </p:nvSpPr>
        <p:spPr>
          <a:xfrm>
            <a:off x="1169244" y="2703245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574;p40"/>
          <p:cNvSpPr/>
          <p:nvPr/>
        </p:nvSpPr>
        <p:spPr>
          <a:xfrm>
            <a:off x="1934470" y="2864244"/>
            <a:ext cx="180971" cy="151477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ángulo 1"/>
          <p:cNvSpPr/>
          <p:nvPr/>
        </p:nvSpPr>
        <p:spPr>
          <a:xfrm>
            <a:off x="167875" y="4585870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18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4129607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 dirty="0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Estándares de modelos de calidad</a:t>
            </a:r>
            <a:endParaRPr dirty="0"/>
          </a:p>
        </p:txBody>
      </p:sp>
      <p:sp>
        <p:nvSpPr>
          <p:cNvPr id="146" name="Google Shape;146;p20"/>
          <p:cNvSpPr txBox="1">
            <a:spLocks noGrp="1"/>
          </p:cNvSpPr>
          <p:nvPr>
            <p:ph type="body" idx="1"/>
          </p:nvPr>
        </p:nvSpPr>
        <p:spPr>
          <a:xfrm>
            <a:off x="4897185" y="1559300"/>
            <a:ext cx="3946769" cy="32000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s-ES" sz="1600" dirty="0"/>
              <a:t>9126-3 (2003), presenta posibles métricas para atributos de calidad </a:t>
            </a:r>
            <a:r>
              <a:rPr lang="es-ES" sz="1600" dirty="0" smtClean="0"/>
              <a:t>internos.</a:t>
            </a:r>
          </a:p>
          <a:p>
            <a:pPr algn="just"/>
            <a:r>
              <a:rPr lang="es-ES" sz="1600" dirty="0" smtClean="0"/>
              <a:t>9126-4 </a:t>
            </a:r>
            <a:r>
              <a:rPr lang="es-ES" sz="1600" dirty="0"/>
              <a:t>(2004), presenta posibles métricas para evaluar </a:t>
            </a:r>
            <a:r>
              <a:rPr lang="es-ES" sz="1600" dirty="0" smtClean="0"/>
              <a:t>atributos de </a:t>
            </a:r>
            <a:r>
              <a:rPr lang="es-ES" sz="1600" dirty="0"/>
              <a:t>calidad en uso. </a:t>
            </a:r>
            <a:endParaRPr lang="es-ES" sz="1600" dirty="0" smtClean="0"/>
          </a:p>
        </p:txBody>
      </p:sp>
      <p:grpSp>
        <p:nvGrpSpPr>
          <p:cNvPr id="147" name="Google Shape;147;p20"/>
          <p:cNvGrpSpPr/>
          <p:nvPr/>
        </p:nvGrpSpPr>
        <p:grpSpPr>
          <a:xfrm>
            <a:off x="1025527" y="2218331"/>
            <a:ext cx="2529937" cy="1037170"/>
            <a:chOff x="1263652" y="1992418"/>
            <a:chExt cx="2529937" cy="1037170"/>
          </a:xfrm>
        </p:grpSpPr>
        <p:sp>
          <p:nvSpPr>
            <p:cNvPr id="148" name="Google Shape;148;p20"/>
            <p:cNvSpPr/>
            <p:nvPr/>
          </p:nvSpPr>
          <p:spPr>
            <a:xfrm>
              <a:off x="1263652" y="2315755"/>
              <a:ext cx="556154" cy="713832"/>
            </a:xfrm>
            <a:custGeom>
              <a:avLst/>
              <a:gdLst/>
              <a:ahLst/>
              <a:cxnLst/>
              <a:rect l="l" t="t" r="r" b="b"/>
              <a:pathLst>
                <a:path w="15978" h="20508" fill="none" extrusionOk="0">
                  <a:moveTo>
                    <a:pt x="15977" y="1292"/>
                  </a:moveTo>
                  <a:lnTo>
                    <a:pt x="15977" y="19217"/>
                  </a:lnTo>
                  <a:lnTo>
                    <a:pt x="15977" y="19217"/>
                  </a:lnTo>
                  <a:lnTo>
                    <a:pt x="15953" y="19485"/>
                  </a:lnTo>
                  <a:lnTo>
                    <a:pt x="15880" y="19728"/>
                  </a:lnTo>
                  <a:lnTo>
                    <a:pt x="15758" y="19948"/>
                  </a:lnTo>
                  <a:lnTo>
                    <a:pt x="15612" y="20142"/>
                  </a:lnTo>
                  <a:lnTo>
                    <a:pt x="15417" y="20289"/>
                  </a:lnTo>
                  <a:lnTo>
                    <a:pt x="15198" y="20410"/>
                  </a:lnTo>
                  <a:lnTo>
                    <a:pt x="14955" y="20483"/>
                  </a:lnTo>
                  <a:lnTo>
                    <a:pt x="14711" y="20508"/>
                  </a:lnTo>
                  <a:lnTo>
                    <a:pt x="1267" y="20508"/>
                  </a:lnTo>
                  <a:lnTo>
                    <a:pt x="1267" y="20508"/>
                  </a:lnTo>
                  <a:lnTo>
                    <a:pt x="1023" y="20483"/>
                  </a:lnTo>
                  <a:lnTo>
                    <a:pt x="780" y="20410"/>
                  </a:lnTo>
                  <a:lnTo>
                    <a:pt x="561" y="20289"/>
                  </a:lnTo>
                  <a:lnTo>
                    <a:pt x="366" y="20142"/>
                  </a:lnTo>
                  <a:lnTo>
                    <a:pt x="220" y="19948"/>
                  </a:lnTo>
                  <a:lnTo>
                    <a:pt x="98" y="19728"/>
                  </a:lnTo>
                  <a:lnTo>
                    <a:pt x="25" y="19485"/>
                  </a:lnTo>
                  <a:lnTo>
                    <a:pt x="1" y="19217"/>
                  </a:lnTo>
                  <a:lnTo>
                    <a:pt x="1" y="1292"/>
                  </a:lnTo>
                  <a:lnTo>
                    <a:pt x="1" y="1292"/>
                  </a:lnTo>
                  <a:lnTo>
                    <a:pt x="25" y="1024"/>
                  </a:lnTo>
                  <a:lnTo>
                    <a:pt x="98" y="780"/>
                  </a:lnTo>
                  <a:lnTo>
                    <a:pt x="220" y="561"/>
                  </a:lnTo>
                  <a:lnTo>
                    <a:pt x="366" y="366"/>
                  </a:lnTo>
                  <a:lnTo>
                    <a:pt x="561" y="220"/>
                  </a:lnTo>
                  <a:lnTo>
                    <a:pt x="780" y="98"/>
                  </a:lnTo>
                  <a:lnTo>
                    <a:pt x="1023" y="25"/>
                  </a:lnTo>
                  <a:lnTo>
                    <a:pt x="1267" y="1"/>
                  </a:lnTo>
                  <a:lnTo>
                    <a:pt x="14711" y="1"/>
                  </a:lnTo>
                  <a:lnTo>
                    <a:pt x="14711" y="1"/>
                  </a:lnTo>
                  <a:lnTo>
                    <a:pt x="14955" y="25"/>
                  </a:lnTo>
                  <a:lnTo>
                    <a:pt x="15198" y="98"/>
                  </a:lnTo>
                  <a:lnTo>
                    <a:pt x="15417" y="220"/>
                  </a:lnTo>
                  <a:lnTo>
                    <a:pt x="15612" y="366"/>
                  </a:lnTo>
                  <a:lnTo>
                    <a:pt x="15758" y="561"/>
                  </a:lnTo>
                  <a:lnTo>
                    <a:pt x="15880" y="780"/>
                  </a:lnTo>
                  <a:lnTo>
                    <a:pt x="15953" y="1024"/>
                  </a:lnTo>
                  <a:lnTo>
                    <a:pt x="15977" y="1292"/>
                  </a:lnTo>
                  <a:lnTo>
                    <a:pt x="15977" y="1292"/>
                  </a:lnTo>
                  <a:close/>
                  <a:moveTo>
                    <a:pt x="7989" y="19899"/>
                  </a:moveTo>
                  <a:lnTo>
                    <a:pt x="7989" y="19899"/>
                  </a:lnTo>
                  <a:lnTo>
                    <a:pt x="8159" y="19875"/>
                  </a:lnTo>
                  <a:lnTo>
                    <a:pt x="8306" y="19826"/>
                  </a:lnTo>
                  <a:lnTo>
                    <a:pt x="8452" y="19753"/>
                  </a:lnTo>
                  <a:lnTo>
                    <a:pt x="8574" y="19655"/>
                  </a:lnTo>
                  <a:lnTo>
                    <a:pt x="8671" y="19534"/>
                  </a:lnTo>
                  <a:lnTo>
                    <a:pt x="8744" y="19387"/>
                  </a:lnTo>
                  <a:lnTo>
                    <a:pt x="8793" y="19241"/>
                  </a:lnTo>
                  <a:lnTo>
                    <a:pt x="8817" y="19071"/>
                  </a:lnTo>
                  <a:lnTo>
                    <a:pt x="8817" y="19071"/>
                  </a:lnTo>
                  <a:lnTo>
                    <a:pt x="8793" y="18900"/>
                  </a:lnTo>
                  <a:lnTo>
                    <a:pt x="8744" y="18754"/>
                  </a:lnTo>
                  <a:lnTo>
                    <a:pt x="8671" y="18608"/>
                  </a:lnTo>
                  <a:lnTo>
                    <a:pt x="8574" y="18486"/>
                  </a:lnTo>
                  <a:lnTo>
                    <a:pt x="8452" y="18389"/>
                  </a:lnTo>
                  <a:lnTo>
                    <a:pt x="8306" y="18316"/>
                  </a:lnTo>
                  <a:lnTo>
                    <a:pt x="8159" y="18267"/>
                  </a:lnTo>
                  <a:lnTo>
                    <a:pt x="7989" y="18243"/>
                  </a:lnTo>
                  <a:lnTo>
                    <a:pt x="7989" y="18243"/>
                  </a:lnTo>
                  <a:lnTo>
                    <a:pt x="7819" y="18267"/>
                  </a:lnTo>
                  <a:lnTo>
                    <a:pt x="7672" y="18316"/>
                  </a:lnTo>
                  <a:lnTo>
                    <a:pt x="7526" y="18389"/>
                  </a:lnTo>
                  <a:lnTo>
                    <a:pt x="7404" y="18486"/>
                  </a:lnTo>
                  <a:lnTo>
                    <a:pt x="7307" y="18608"/>
                  </a:lnTo>
                  <a:lnTo>
                    <a:pt x="7234" y="18754"/>
                  </a:lnTo>
                  <a:lnTo>
                    <a:pt x="7185" y="18900"/>
                  </a:lnTo>
                  <a:lnTo>
                    <a:pt x="7161" y="19071"/>
                  </a:lnTo>
                  <a:lnTo>
                    <a:pt x="7161" y="19071"/>
                  </a:lnTo>
                  <a:lnTo>
                    <a:pt x="7185" y="19241"/>
                  </a:lnTo>
                  <a:lnTo>
                    <a:pt x="7234" y="19387"/>
                  </a:lnTo>
                  <a:lnTo>
                    <a:pt x="7307" y="19534"/>
                  </a:lnTo>
                  <a:lnTo>
                    <a:pt x="7404" y="19655"/>
                  </a:lnTo>
                  <a:lnTo>
                    <a:pt x="7526" y="19753"/>
                  </a:lnTo>
                  <a:lnTo>
                    <a:pt x="7672" y="19826"/>
                  </a:lnTo>
                  <a:lnTo>
                    <a:pt x="7819" y="19875"/>
                  </a:lnTo>
                  <a:lnTo>
                    <a:pt x="7989" y="19899"/>
                  </a:lnTo>
                  <a:lnTo>
                    <a:pt x="7989" y="19899"/>
                  </a:lnTo>
                  <a:close/>
                  <a:moveTo>
                    <a:pt x="14394" y="1584"/>
                  </a:moveTo>
                  <a:lnTo>
                    <a:pt x="1584" y="1584"/>
                  </a:lnTo>
                  <a:lnTo>
                    <a:pt x="1584" y="17634"/>
                  </a:lnTo>
                  <a:lnTo>
                    <a:pt x="14394" y="17634"/>
                  </a:lnTo>
                  <a:lnTo>
                    <a:pt x="14394" y="158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>
              <a:off x="2101178" y="2481972"/>
              <a:ext cx="316104" cy="547615"/>
            </a:xfrm>
            <a:custGeom>
              <a:avLst/>
              <a:gdLst/>
              <a:ahLst/>
              <a:cxnLst/>
              <a:rect l="l" t="t" r="r" b="b"/>
              <a:pathLst>
                <a:path w="11838" h="20508" fill="none" extrusionOk="0">
                  <a:moveTo>
                    <a:pt x="10547" y="1"/>
                  </a:moveTo>
                  <a:lnTo>
                    <a:pt x="1292" y="1"/>
                  </a:lnTo>
                  <a:lnTo>
                    <a:pt x="1292" y="1"/>
                  </a:lnTo>
                  <a:lnTo>
                    <a:pt x="1024" y="25"/>
                  </a:lnTo>
                  <a:lnTo>
                    <a:pt x="780" y="98"/>
                  </a:lnTo>
                  <a:lnTo>
                    <a:pt x="561" y="220"/>
                  </a:lnTo>
                  <a:lnTo>
                    <a:pt x="366" y="366"/>
                  </a:lnTo>
                  <a:lnTo>
                    <a:pt x="220" y="561"/>
                  </a:lnTo>
                  <a:lnTo>
                    <a:pt x="98" y="780"/>
                  </a:lnTo>
                  <a:lnTo>
                    <a:pt x="25" y="1024"/>
                  </a:lnTo>
                  <a:lnTo>
                    <a:pt x="1" y="1292"/>
                  </a:lnTo>
                  <a:lnTo>
                    <a:pt x="1" y="19217"/>
                  </a:lnTo>
                  <a:lnTo>
                    <a:pt x="1" y="19217"/>
                  </a:lnTo>
                  <a:lnTo>
                    <a:pt x="25" y="19485"/>
                  </a:lnTo>
                  <a:lnTo>
                    <a:pt x="98" y="19728"/>
                  </a:lnTo>
                  <a:lnTo>
                    <a:pt x="220" y="19948"/>
                  </a:lnTo>
                  <a:lnTo>
                    <a:pt x="366" y="20142"/>
                  </a:lnTo>
                  <a:lnTo>
                    <a:pt x="561" y="20289"/>
                  </a:lnTo>
                  <a:lnTo>
                    <a:pt x="780" y="20410"/>
                  </a:lnTo>
                  <a:lnTo>
                    <a:pt x="1024" y="20483"/>
                  </a:lnTo>
                  <a:lnTo>
                    <a:pt x="1292" y="20508"/>
                  </a:lnTo>
                  <a:lnTo>
                    <a:pt x="10547" y="20508"/>
                  </a:lnTo>
                  <a:lnTo>
                    <a:pt x="10547" y="20508"/>
                  </a:lnTo>
                  <a:lnTo>
                    <a:pt x="10814" y="20483"/>
                  </a:lnTo>
                  <a:lnTo>
                    <a:pt x="11058" y="20410"/>
                  </a:lnTo>
                  <a:lnTo>
                    <a:pt x="11277" y="20289"/>
                  </a:lnTo>
                  <a:lnTo>
                    <a:pt x="11472" y="20142"/>
                  </a:lnTo>
                  <a:lnTo>
                    <a:pt x="11618" y="19948"/>
                  </a:lnTo>
                  <a:lnTo>
                    <a:pt x="11740" y="19728"/>
                  </a:lnTo>
                  <a:lnTo>
                    <a:pt x="11813" y="19485"/>
                  </a:lnTo>
                  <a:lnTo>
                    <a:pt x="11837" y="19217"/>
                  </a:lnTo>
                  <a:lnTo>
                    <a:pt x="11837" y="1292"/>
                  </a:lnTo>
                  <a:lnTo>
                    <a:pt x="11837" y="1292"/>
                  </a:lnTo>
                  <a:lnTo>
                    <a:pt x="11813" y="1024"/>
                  </a:lnTo>
                  <a:lnTo>
                    <a:pt x="11740" y="780"/>
                  </a:lnTo>
                  <a:lnTo>
                    <a:pt x="11618" y="561"/>
                  </a:lnTo>
                  <a:lnTo>
                    <a:pt x="11472" y="366"/>
                  </a:lnTo>
                  <a:lnTo>
                    <a:pt x="11277" y="220"/>
                  </a:lnTo>
                  <a:lnTo>
                    <a:pt x="11058" y="98"/>
                  </a:lnTo>
                  <a:lnTo>
                    <a:pt x="10814" y="25"/>
                  </a:lnTo>
                  <a:lnTo>
                    <a:pt x="10547" y="1"/>
                  </a:lnTo>
                  <a:lnTo>
                    <a:pt x="10547" y="1"/>
                  </a:lnTo>
                  <a:close/>
                  <a:moveTo>
                    <a:pt x="5554" y="975"/>
                  </a:moveTo>
                  <a:lnTo>
                    <a:pt x="6284" y="975"/>
                  </a:lnTo>
                  <a:lnTo>
                    <a:pt x="6284" y="975"/>
                  </a:lnTo>
                  <a:lnTo>
                    <a:pt x="6406" y="999"/>
                  </a:lnTo>
                  <a:lnTo>
                    <a:pt x="6479" y="1073"/>
                  </a:lnTo>
                  <a:lnTo>
                    <a:pt x="6552" y="1146"/>
                  </a:lnTo>
                  <a:lnTo>
                    <a:pt x="6577" y="1267"/>
                  </a:lnTo>
                  <a:lnTo>
                    <a:pt x="6577" y="1267"/>
                  </a:lnTo>
                  <a:lnTo>
                    <a:pt x="6552" y="1365"/>
                  </a:lnTo>
                  <a:lnTo>
                    <a:pt x="6479" y="1462"/>
                  </a:lnTo>
                  <a:lnTo>
                    <a:pt x="6406" y="1511"/>
                  </a:lnTo>
                  <a:lnTo>
                    <a:pt x="6284" y="1535"/>
                  </a:lnTo>
                  <a:lnTo>
                    <a:pt x="5554" y="1535"/>
                  </a:lnTo>
                  <a:lnTo>
                    <a:pt x="5554" y="1535"/>
                  </a:lnTo>
                  <a:lnTo>
                    <a:pt x="5432" y="1511"/>
                  </a:lnTo>
                  <a:lnTo>
                    <a:pt x="5359" y="1462"/>
                  </a:lnTo>
                  <a:lnTo>
                    <a:pt x="5286" y="1365"/>
                  </a:lnTo>
                  <a:lnTo>
                    <a:pt x="5262" y="1267"/>
                  </a:lnTo>
                  <a:lnTo>
                    <a:pt x="5262" y="1267"/>
                  </a:lnTo>
                  <a:lnTo>
                    <a:pt x="5286" y="1146"/>
                  </a:lnTo>
                  <a:lnTo>
                    <a:pt x="5359" y="1073"/>
                  </a:lnTo>
                  <a:lnTo>
                    <a:pt x="5432" y="999"/>
                  </a:lnTo>
                  <a:lnTo>
                    <a:pt x="5554" y="975"/>
                  </a:lnTo>
                  <a:lnTo>
                    <a:pt x="5554" y="975"/>
                  </a:lnTo>
                  <a:close/>
                  <a:moveTo>
                    <a:pt x="5919" y="19436"/>
                  </a:moveTo>
                  <a:lnTo>
                    <a:pt x="5919" y="19436"/>
                  </a:lnTo>
                  <a:lnTo>
                    <a:pt x="5749" y="19412"/>
                  </a:lnTo>
                  <a:lnTo>
                    <a:pt x="5578" y="19363"/>
                  </a:lnTo>
                  <a:lnTo>
                    <a:pt x="5432" y="19290"/>
                  </a:lnTo>
                  <a:lnTo>
                    <a:pt x="5310" y="19193"/>
                  </a:lnTo>
                  <a:lnTo>
                    <a:pt x="5213" y="19071"/>
                  </a:lnTo>
                  <a:lnTo>
                    <a:pt x="5140" y="18925"/>
                  </a:lnTo>
                  <a:lnTo>
                    <a:pt x="5091" y="18754"/>
                  </a:lnTo>
                  <a:lnTo>
                    <a:pt x="5067" y="18584"/>
                  </a:lnTo>
                  <a:lnTo>
                    <a:pt x="5067" y="18584"/>
                  </a:lnTo>
                  <a:lnTo>
                    <a:pt x="5091" y="18413"/>
                  </a:lnTo>
                  <a:lnTo>
                    <a:pt x="5140" y="18243"/>
                  </a:lnTo>
                  <a:lnTo>
                    <a:pt x="5213" y="18097"/>
                  </a:lnTo>
                  <a:lnTo>
                    <a:pt x="5310" y="17975"/>
                  </a:lnTo>
                  <a:lnTo>
                    <a:pt x="5432" y="17877"/>
                  </a:lnTo>
                  <a:lnTo>
                    <a:pt x="5578" y="17804"/>
                  </a:lnTo>
                  <a:lnTo>
                    <a:pt x="5749" y="17756"/>
                  </a:lnTo>
                  <a:lnTo>
                    <a:pt x="5919" y="17731"/>
                  </a:lnTo>
                  <a:lnTo>
                    <a:pt x="5919" y="17731"/>
                  </a:lnTo>
                  <a:lnTo>
                    <a:pt x="6090" y="17756"/>
                  </a:lnTo>
                  <a:lnTo>
                    <a:pt x="6260" y="17804"/>
                  </a:lnTo>
                  <a:lnTo>
                    <a:pt x="6406" y="17877"/>
                  </a:lnTo>
                  <a:lnTo>
                    <a:pt x="6528" y="17975"/>
                  </a:lnTo>
                  <a:lnTo>
                    <a:pt x="6625" y="18097"/>
                  </a:lnTo>
                  <a:lnTo>
                    <a:pt x="6699" y="18243"/>
                  </a:lnTo>
                  <a:lnTo>
                    <a:pt x="6747" y="18413"/>
                  </a:lnTo>
                  <a:lnTo>
                    <a:pt x="6772" y="18584"/>
                  </a:lnTo>
                  <a:lnTo>
                    <a:pt x="6772" y="18584"/>
                  </a:lnTo>
                  <a:lnTo>
                    <a:pt x="6747" y="18754"/>
                  </a:lnTo>
                  <a:lnTo>
                    <a:pt x="6699" y="18925"/>
                  </a:lnTo>
                  <a:lnTo>
                    <a:pt x="6625" y="19071"/>
                  </a:lnTo>
                  <a:lnTo>
                    <a:pt x="6528" y="19193"/>
                  </a:lnTo>
                  <a:lnTo>
                    <a:pt x="6406" y="19290"/>
                  </a:lnTo>
                  <a:lnTo>
                    <a:pt x="6260" y="19363"/>
                  </a:lnTo>
                  <a:lnTo>
                    <a:pt x="6090" y="19412"/>
                  </a:lnTo>
                  <a:lnTo>
                    <a:pt x="5919" y="19436"/>
                  </a:lnTo>
                  <a:lnTo>
                    <a:pt x="5919" y="19436"/>
                  </a:lnTo>
                  <a:close/>
                  <a:moveTo>
                    <a:pt x="10547" y="16660"/>
                  </a:moveTo>
                  <a:lnTo>
                    <a:pt x="1292" y="16660"/>
                  </a:lnTo>
                  <a:lnTo>
                    <a:pt x="1292" y="2558"/>
                  </a:lnTo>
                  <a:lnTo>
                    <a:pt x="10547" y="2558"/>
                  </a:lnTo>
                  <a:lnTo>
                    <a:pt x="10547" y="1666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" name="Google Shape;150;p20"/>
            <p:cNvGrpSpPr/>
            <p:nvPr/>
          </p:nvGrpSpPr>
          <p:grpSpPr>
            <a:xfrm>
              <a:off x="2698654" y="1992418"/>
              <a:ext cx="1094935" cy="1037170"/>
              <a:chOff x="2583100" y="2973775"/>
              <a:chExt cx="461550" cy="437200"/>
            </a:xfrm>
          </p:grpSpPr>
          <p:sp>
            <p:nvSpPr>
              <p:cNvPr id="151" name="Google Shape;151;p20"/>
              <p:cNvSpPr/>
              <p:nvPr/>
            </p:nvSpPr>
            <p:spPr>
              <a:xfrm>
                <a:off x="2701225" y="3315975"/>
                <a:ext cx="225300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9012" h="3800" fill="none" extrusionOk="0">
                    <a:moveTo>
                      <a:pt x="2947" y="0"/>
                    </a:moveTo>
                    <a:lnTo>
                      <a:pt x="2947" y="2947"/>
                    </a:lnTo>
                    <a:lnTo>
                      <a:pt x="853" y="2947"/>
                    </a:lnTo>
                    <a:lnTo>
                      <a:pt x="853" y="2947"/>
                    </a:lnTo>
                    <a:lnTo>
                      <a:pt x="682" y="2947"/>
                    </a:lnTo>
                    <a:lnTo>
                      <a:pt x="512" y="2996"/>
                    </a:lnTo>
                    <a:lnTo>
                      <a:pt x="365" y="3093"/>
                    </a:lnTo>
                    <a:lnTo>
                      <a:pt x="244" y="3191"/>
                    </a:lnTo>
                    <a:lnTo>
                      <a:pt x="146" y="3313"/>
                    </a:lnTo>
                    <a:lnTo>
                      <a:pt x="49" y="3459"/>
                    </a:lnTo>
                    <a:lnTo>
                      <a:pt x="0" y="3629"/>
                    </a:lnTo>
                    <a:lnTo>
                      <a:pt x="0" y="3800"/>
                    </a:lnTo>
                    <a:lnTo>
                      <a:pt x="9011" y="3800"/>
                    </a:lnTo>
                    <a:lnTo>
                      <a:pt x="9011" y="3800"/>
                    </a:lnTo>
                    <a:lnTo>
                      <a:pt x="9011" y="3629"/>
                    </a:lnTo>
                    <a:lnTo>
                      <a:pt x="8963" y="3459"/>
                    </a:lnTo>
                    <a:lnTo>
                      <a:pt x="8865" y="3313"/>
                    </a:lnTo>
                    <a:lnTo>
                      <a:pt x="8768" y="3191"/>
                    </a:lnTo>
                    <a:lnTo>
                      <a:pt x="8646" y="3093"/>
                    </a:lnTo>
                    <a:lnTo>
                      <a:pt x="8500" y="2996"/>
                    </a:lnTo>
                    <a:lnTo>
                      <a:pt x="8330" y="2947"/>
                    </a:lnTo>
                    <a:lnTo>
                      <a:pt x="8159" y="2947"/>
                    </a:lnTo>
                    <a:lnTo>
                      <a:pt x="6065" y="2947"/>
                    </a:lnTo>
                    <a:lnTo>
                      <a:pt x="6065" y="0"/>
                    </a:lnTo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0"/>
              <p:cNvSpPr/>
              <p:nvPr/>
            </p:nvSpPr>
            <p:spPr>
              <a:xfrm>
                <a:off x="2583100" y="2973775"/>
                <a:ext cx="461550" cy="336125"/>
              </a:xfrm>
              <a:custGeom>
                <a:avLst/>
                <a:gdLst/>
                <a:ahLst/>
                <a:cxnLst/>
                <a:rect l="l" t="t" r="r" b="b"/>
                <a:pathLst>
                  <a:path w="18462" h="13445" fill="none" extrusionOk="0">
                    <a:moveTo>
                      <a:pt x="17974" y="1"/>
                    </a:moveTo>
                    <a:lnTo>
                      <a:pt x="487" y="1"/>
                    </a:lnTo>
                    <a:lnTo>
                      <a:pt x="487" y="1"/>
                    </a:lnTo>
                    <a:lnTo>
                      <a:pt x="390" y="1"/>
                    </a:lnTo>
                    <a:lnTo>
                      <a:pt x="317" y="50"/>
                    </a:lnTo>
                    <a:lnTo>
                      <a:pt x="220" y="74"/>
                    </a:lnTo>
                    <a:lnTo>
                      <a:pt x="146" y="147"/>
                    </a:lnTo>
                    <a:lnTo>
                      <a:pt x="98" y="220"/>
                    </a:lnTo>
                    <a:lnTo>
                      <a:pt x="49" y="293"/>
                    </a:lnTo>
                    <a:lnTo>
                      <a:pt x="25" y="390"/>
                    </a:lnTo>
                    <a:lnTo>
                      <a:pt x="0" y="488"/>
                    </a:lnTo>
                    <a:lnTo>
                      <a:pt x="0" y="12958"/>
                    </a:lnTo>
                    <a:lnTo>
                      <a:pt x="0" y="12958"/>
                    </a:lnTo>
                    <a:lnTo>
                      <a:pt x="25" y="13055"/>
                    </a:lnTo>
                    <a:lnTo>
                      <a:pt x="49" y="13152"/>
                    </a:lnTo>
                    <a:lnTo>
                      <a:pt x="98" y="13226"/>
                    </a:lnTo>
                    <a:lnTo>
                      <a:pt x="146" y="13299"/>
                    </a:lnTo>
                    <a:lnTo>
                      <a:pt x="220" y="13372"/>
                    </a:lnTo>
                    <a:lnTo>
                      <a:pt x="317" y="13396"/>
                    </a:lnTo>
                    <a:lnTo>
                      <a:pt x="390" y="13445"/>
                    </a:lnTo>
                    <a:lnTo>
                      <a:pt x="487" y="13445"/>
                    </a:lnTo>
                    <a:lnTo>
                      <a:pt x="17974" y="13445"/>
                    </a:lnTo>
                    <a:lnTo>
                      <a:pt x="17974" y="13445"/>
                    </a:lnTo>
                    <a:lnTo>
                      <a:pt x="18072" y="13445"/>
                    </a:lnTo>
                    <a:lnTo>
                      <a:pt x="18145" y="13396"/>
                    </a:lnTo>
                    <a:lnTo>
                      <a:pt x="18242" y="13372"/>
                    </a:lnTo>
                    <a:lnTo>
                      <a:pt x="18315" y="13299"/>
                    </a:lnTo>
                    <a:lnTo>
                      <a:pt x="18364" y="13226"/>
                    </a:lnTo>
                    <a:lnTo>
                      <a:pt x="18413" y="13152"/>
                    </a:lnTo>
                    <a:lnTo>
                      <a:pt x="18437" y="13055"/>
                    </a:lnTo>
                    <a:lnTo>
                      <a:pt x="18461" y="12958"/>
                    </a:lnTo>
                    <a:lnTo>
                      <a:pt x="18461" y="488"/>
                    </a:lnTo>
                    <a:lnTo>
                      <a:pt x="18461" y="488"/>
                    </a:lnTo>
                    <a:lnTo>
                      <a:pt x="18437" y="390"/>
                    </a:lnTo>
                    <a:lnTo>
                      <a:pt x="18413" y="293"/>
                    </a:lnTo>
                    <a:lnTo>
                      <a:pt x="18364" y="220"/>
                    </a:lnTo>
                    <a:lnTo>
                      <a:pt x="18315" y="147"/>
                    </a:lnTo>
                    <a:lnTo>
                      <a:pt x="18242" y="74"/>
                    </a:lnTo>
                    <a:lnTo>
                      <a:pt x="18145" y="50"/>
                    </a:lnTo>
                    <a:lnTo>
                      <a:pt x="18072" y="1"/>
                    </a:lnTo>
                    <a:lnTo>
                      <a:pt x="17974" y="1"/>
                    </a:lnTo>
                    <a:lnTo>
                      <a:pt x="17974" y="1"/>
                    </a:lnTo>
                    <a:close/>
                    <a:moveTo>
                      <a:pt x="17000" y="11983"/>
                    </a:moveTo>
                    <a:lnTo>
                      <a:pt x="1462" y="11983"/>
                    </a:lnTo>
                    <a:lnTo>
                      <a:pt x="1462" y="1462"/>
                    </a:lnTo>
                    <a:lnTo>
                      <a:pt x="17000" y="1462"/>
                    </a:lnTo>
                    <a:lnTo>
                      <a:pt x="17000" y="11983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103;p15"/>
          <p:cNvSpPr txBox="1">
            <a:spLocks/>
          </p:cNvSpPr>
          <p:nvPr/>
        </p:nvSpPr>
        <p:spPr>
          <a:xfrm>
            <a:off x="821727" y="8189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14" name="Google Shape;574;p40"/>
          <p:cNvSpPr/>
          <p:nvPr/>
        </p:nvSpPr>
        <p:spPr>
          <a:xfrm>
            <a:off x="2851767" y="2475441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574;p40"/>
          <p:cNvSpPr/>
          <p:nvPr/>
        </p:nvSpPr>
        <p:spPr>
          <a:xfrm>
            <a:off x="1169244" y="2703245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574;p40"/>
          <p:cNvSpPr/>
          <p:nvPr/>
        </p:nvSpPr>
        <p:spPr>
          <a:xfrm>
            <a:off x="1934470" y="2864244"/>
            <a:ext cx="180971" cy="151477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ángulo 1"/>
          <p:cNvSpPr/>
          <p:nvPr/>
        </p:nvSpPr>
        <p:spPr>
          <a:xfrm>
            <a:off x="167875" y="4585870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18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3421108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2"/>
          <p:cNvSpPr txBox="1">
            <a:spLocks noGrp="1"/>
          </p:cNvSpPr>
          <p:nvPr>
            <p:ph type="body" idx="1"/>
          </p:nvPr>
        </p:nvSpPr>
        <p:spPr>
          <a:xfrm>
            <a:off x="3468200" y="1550916"/>
            <a:ext cx="4942751" cy="33133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buNone/>
            </a:pPr>
            <a:r>
              <a:rPr lang="es-ES" dirty="0"/>
              <a:t>Del estudio de las diferentes propuestas de modelos de calidad </a:t>
            </a:r>
            <a:r>
              <a:rPr lang="es-ES" dirty="0" smtClean="0"/>
              <a:t>existentes, se </a:t>
            </a:r>
            <a:r>
              <a:rPr lang="es-ES" dirty="0"/>
              <a:t>desprenden algunas propiedades estructurales </a:t>
            </a:r>
            <a:r>
              <a:rPr lang="es-ES" dirty="0" smtClean="0"/>
              <a:t>importantes, según lo propone </a:t>
            </a:r>
            <a:r>
              <a:rPr lang="es-ES" dirty="0"/>
              <a:t>el Dr. Juan Pablo </a:t>
            </a:r>
            <a:r>
              <a:rPr lang="es-ES" dirty="0" smtClean="0"/>
              <a:t>Carvallo:</a:t>
            </a:r>
          </a:p>
          <a:p>
            <a:pPr marL="285750" indent="-285750" algn="just"/>
            <a:r>
              <a:rPr lang="es-EC" dirty="0" smtClean="0"/>
              <a:t>Número de capas</a:t>
            </a:r>
          </a:p>
          <a:p>
            <a:pPr marL="285750" indent="-285750" algn="just"/>
            <a:r>
              <a:rPr lang="es-EC" dirty="0" smtClean="0"/>
              <a:t>Tipos de elementos del modelo</a:t>
            </a:r>
          </a:p>
          <a:p>
            <a:pPr marL="285750" indent="-285750" algn="just"/>
            <a:r>
              <a:rPr lang="es-EC" dirty="0" smtClean="0"/>
              <a:t>Propósito del modelo</a:t>
            </a:r>
          </a:p>
          <a:p>
            <a:pPr marL="285750" indent="-285750" algn="just"/>
            <a:r>
              <a:rPr lang="es-EC" dirty="0" smtClean="0"/>
              <a:t>Separación entre elementos internos y externos</a:t>
            </a:r>
          </a:p>
          <a:p>
            <a:pPr marL="285750" indent="-285750" algn="just"/>
            <a:r>
              <a:rPr lang="es-EC" dirty="0" smtClean="0"/>
              <a:t>Relaciones entre factores de calidad</a:t>
            </a:r>
          </a:p>
          <a:p>
            <a:pPr marL="285750" indent="-285750" algn="just"/>
            <a:r>
              <a:rPr lang="es-EC" dirty="0" smtClean="0"/>
              <a:t>Relación de las métricas con los factores de calidad</a:t>
            </a:r>
            <a:endParaRPr dirty="0"/>
          </a:p>
        </p:txBody>
      </p:sp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Propiedades de los modelos de calidad </a:t>
            </a:r>
            <a:endParaRPr dirty="0"/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6" name="Google Shape;103;p15"/>
          <p:cNvSpPr txBox="1">
            <a:spLocks/>
          </p:cNvSpPr>
          <p:nvPr/>
        </p:nvSpPr>
        <p:spPr>
          <a:xfrm>
            <a:off x="0" y="0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167875" y="4585870"/>
            <a:ext cx="2748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8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C" dirty="0"/>
              <a:t>Número de capas</a:t>
            </a:r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6" name="Google Shape;103;p15"/>
          <p:cNvSpPr txBox="1">
            <a:spLocks/>
          </p:cNvSpPr>
          <p:nvPr/>
        </p:nvSpPr>
        <p:spPr>
          <a:xfrm>
            <a:off x="0" y="0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7" name="Google Shape;177;p22"/>
          <p:cNvSpPr txBox="1">
            <a:spLocks noGrp="1"/>
          </p:cNvSpPr>
          <p:nvPr>
            <p:ph type="body" idx="1"/>
          </p:nvPr>
        </p:nvSpPr>
        <p:spPr>
          <a:xfrm>
            <a:off x="3468200" y="1550916"/>
            <a:ext cx="4942751" cy="33133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es-ES" dirty="0"/>
              <a:t>En general, el número de capas de un modelo de calidad puede </a:t>
            </a:r>
            <a:r>
              <a:rPr lang="es-ES" dirty="0" smtClean="0"/>
              <a:t>ser utilizado </a:t>
            </a:r>
            <a:r>
              <a:rPr lang="es-ES" dirty="0"/>
              <a:t>como una medida para determinar el nivel de detalle con el que describe el dominio de software para el cual ha sido construido: a más niveles, </a:t>
            </a:r>
            <a:r>
              <a:rPr lang="es-ES" dirty="0" smtClean="0"/>
              <a:t>mayor descomposición </a:t>
            </a:r>
            <a:r>
              <a:rPr lang="es-ES" dirty="0"/>
              <a:t>y por tanto, una descripción más detallada del tipo de </a:t>
            </a:r>
            <a:r>
              <a:rPr lang="es-ES" dirty="0" smtClean="0"/>
              <a:t>componente a </a:t>
            </a:r>
            <a:r>
              <a:rPr lang="es-ES" dirty="0"/>
              <a:t>evaluar. </a:t>
            </a:r>
            <a:endParaRPr lang="es-ES" dirty="0" smtClean="0"/>
          </a:p>
        </p:txBody>
      </p:sp>
      <p:sp>
        <p:nvSpPr>
          <p:cNvPr id="8" name="Rectángulo 7"/>
          <p:cNvSpPr/>
          <p:nvPr/>
        </p:nvSpPr>
        <p:spPr>
          <a:xfrm>
            <a:off x="167875" y="4585870"/>
            <a:ext cx="2748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9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3187756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Tipos de elementos del modelo </a:t>
            </a:r>
            <a:endParaRPr dirty="0"/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6" name="Google Shape;103;p15"/>
          <p:cNvSpPr txBox="1">
            <a:spLocks/>
          </p:cNvSpPr>
          <p:nvPr/>
        </p:nvSpPr>
        <p:spPr>
          <a:xfrm>
            <a:off x="0" y="0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7" name="Google Shape;146;p20"/>
          <p:cNvSpPr txBox="1">
            <a:spLocks noGrp="1"/>
          </p:cNvSpPr>
          <p:nvPr>
            <p:ph type="body" idx="1"/>
          </p:nvPr>
        </p:nvSpPr>
        <p:spPr>
          <a:xfrm>
            <a:off x="3468200" y="1465675"/>
            <a:ext cx="5361475" cy="33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SzPts val="1800"/>
            </a:pPr>
            <a:r>
              <a:rPr lang="es-ES" dirty="0"/>
              <a:t>En general todas las propuestas incluyen elementos de alto nivel, </a:t>
            </a:r>
            <a:r>
              <a:rPr lang="es-ES" dirty="0" smtClean="0"/>
              <a:t>utilizados con </a:t>
            </a:r>
            <a:r>
              <a:rPr lang="es-ES" dirty="0"/>
              <a:t>propósitos de clasificación, y elementos de bajo nivel, utilizados </a:t>
            </a:r>
            <a:r>
              <a:rPr lang="es-ES" dirty="0" smtClean="0"/>
              <a:t>con propósitos </a:t>
            </a:r>
            <a:r>
              <a:rPr lang="es-ES" dirty="0"/>
              <a:t>de descripción detallada y evaluación de características observables </a:t>
            </a:r>
            <a:r>
              <a:rPr lang="es-ES" dirty="0" smtClean="0"/>
              <a:t>de los </a:t>
            </a:r>
            <a:r>
              <a:rPr lang="es-ES" dirty="0"/>
              <a:t>componentes. </a:t>
            </a:r>
            <a:endParaRPr lang="es-ES" dirty="0" smtClean="0"/>
          </a:p>
          <a:p>
            <a:pPr indent="-342900" algn="just">
              <a:buSzPts val="1800"/>
            </a:pPr>
            <a:r>
              <a:rPr lang="es-ES" dirty="0" smtClean="0"/>
              <a:t>Se </a:t>
            </a:r>
            <a:r>
              <a:rPr lang="es-ES" dirty="0"/>
              <a:t>observa una falta de uniformidad en la </a:t>
            </a:r>
            <a:r>
              <a:rPr lang="es-ES" dirty="0" smtClean="0"/>
              <a:t>nomenclatura utilizada </a:t>
            </a:r>
            <a:r>
              <a:rPr lang="es-ES" dirty="0"/>
              <a:t>en diversos estándares (se usan indistintamente términos como “factor</a:t>
            </a:r>
            <a:r>
              <a:rPr lang="es-ES" dirty="0" smtClean="0"/>
              <a:t>”, “</a:t>
            </a:r>
            <a:r>
              <a:rPr lang="es-ES" dirty="0"/>
              <a:t>atributo”, “característica”, etc.). </a:t>
            </a:r>
            <a:endParaRPr lang="es-ES" dirty="0" smtClean="0"/>
          </a:p>
          <a:p>
            <a:pPr indent="-342900" algn="just">
              <a:buSzPts val="1800"/>
            </a:pPr>
            <a:r>
              <a:rPr lang="es-ES" dirty="0"/>
              <a:t>Normalmente encontramos una relación entre el número de capas y </a:t>
            </a:r>
            <a:r>
              <a:rPr lang="es-ES" dirty="0" smtClean="0"/>
              <a:t>los tipos </a:t>
            </a:r>
            <a:r>
              <a:rPr lang="es-ES" dirty="0"/>
              <a:t>de elementos, dando un número fijo de capas por tipo de elemento </a:t>
            </a:r>
            <a:r>
              <a:rPr lang="es-ES" dirty="0" smtClean="0"/>
              <a:t>(Por ejemplo, una capa </a:t>
            </a:r>
            <a:r>
              <a:rPr lang="es-ES" dirty="0"/>
              <a:t>de </a:t>
            </a:r>
            <a:r>
              <a:rPr lang="es-ES" dirty="0" smtClean="0"/>
              <a:t>elementos </a:t>
            </a:r>
            <a:r>
              <a:rPr lang="es-ES" dirty="0"/>
              <a:t>de nivel más abstracto), o estableciendo ciertas restricciones adicionales </a:t>
            </a:r>
            <a:r>
              <a:rPr lang="es-ES" dirty="0" smtClean="0"/>
              <a:t>(Por ejemplo, </a:t>
            </a:r>
            <a:r>
              <a:rPr lang="es-ES" dirty="0"/>
              <a:t>un elemento de un tipo no puede descomponerse en elementos </a:t>
            </a:r>
            <a:r>
              <a:rPr lang="es-ES" dirty="0" smtClean="0"/>
              <a:t>de más </a:t>
            </a:r>
            <a:r>
              <a:rPr lang="es-ES" dirty="0"/>
              <a:t>de un tipo diferente). 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Rectángulo 7"/>
          <p:cNvSpPr/>
          <p:nvPr/>
        </p:nvSpPr>
        <p:spPr>
          <a:xfrm>
            <a:off x="167875" y="4585870"/>
            <a:ext cx="2748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9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2126441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C" dirty="0"/>
              <a:t>Propósito del modelo</a:t>
            </a:r>
            <a:endParaRPr dirty="0"/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6" name="Google Shape;103;p15"/>
          <p:cNvSpPr txBox="1">
            <a:spLocks/>
          </p:cNvSpPr>
          <p:nvPr/>
        </p:nvSpPr>
        <p:spPr>
          <a:xfrm>
            <a:off x="0" y="0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7" name="Google Shape;146;p20"/>
          <p:cNvSpPr txBox="1">
            <a:spLocks noGrp="1"/>
          </p:cNvSpPr>
          <p:nvPr>
            <p:ph type="body" idx="1"/>
          </p:nvPr>
        </p:nvSpPr>
        <p:spPr>
          <a:xfrm>
            <a:off x="3468200" y="1585101"/>
            <a:ext cx="5361475" cy="33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SzPts val="1800"/>
            </a:pPr>
            <a:r>
              <a:rPr lang="es-ES" dirty="0"/>
              <a:t>Al construir modelos de calidad es necesario considerar al menos </a:t>
            </a:r>
            <a:r>
              <a:rPr lang="es-ES" dirty="0" smtClean="0"/>
              <a:t>dos dimensiones</a:t>
            </a:r>
            <a:r>
              <a:rPr lang="es-ES" dirty="0"/>
              <a:t>: la dimensión </a:t>
            </a:r>
            <a:r>
              <a:rPr lang="es-ES" b="1" dirty="0"/>
              <a:t>especifico/general</a:t>
            </a:r>
            <a:r>
              <a:rPr lang="es-ES" dirty="0"/>
              <a:t> y la </a:t>
            </a:r>
            <a:r>
              <a:rPr lang="es-ES" dirty="0" smtClean="0"/>
              <a:t>dimensión </a:t>
            </a:r>
            <a:r>
              <a:rPr lang="es-ES" b="1" dirty="0" smtClean="0"/>
              <a:t>reutilizable/descartable</a:t>
            </a:r>
            <a:r>
              <a:rPr lang="es-ES" dirty="0" smtClean="0"/>
              <a:t>.</a:t>
            </a:r>
          </a:p>
          <a:p>
            <a:pPr indent="-342900" algn="just">
              <a:buSzPts val="1800"/>
            </a:pPr>
            <a:r>
              <a:rPr lang="es-ES" dirty="0"/>
              <a:t>Los </a:t>
            </a:r>
            <a:r>
              <a:rPr lang="es-ES" b="1" dirty="0"/>
              <a:t>modelos generales </a:t>
            </a:r>
            <a:r>
              <a:rPr lang="es-ES" dirty="0"/>
              <a:t>carecen de información específica de un producto </a:t>
            </a:r>
            <a:r>
              <a:rPr lang="es-ES" dirty="0" smtClean="0"/>
              <a:t>o proyecto</a:t>
            </a:r>
            <a:r>
              <a:rPr lang="es-ES" dirty="0"/>
              <a:t>, y por tanto son menos complejos en su estructura (menos capas</a:t>
            </a:r>
            <a:r>
              <a:rPr lang="es-ES" dirty="0" smtClean="0"/>
              <a:t>, elementos </a:t>
            </a:r>
            <a:r>
              <a:rPr lang="es-ES" dirty="0"/>
              <a:t>de calidad y relaciones entre ellos), y son usualmente utilizados </a:t>
            </a:r>
            <a:r>
              <a:rPr lang="es-ES" dirty="0" smtClean="0"/>
              <a:t>como modelos </a:t>
            </a:r>
            <a:r>
              <a:rPr lang="es-ES" dirty="0"/>
              <a:t>fijos. </a:t>
            </a:r>
            <a:endParaRPr lang="es-ES" dirty="0" smtClean="0"/>
          </a:p>
          <a:p>
            <a:pPr indent="-342900" algn="just">
              <a:buSzPts val="1800"/>
            </a:pPr>
            <a:r>
              <a:rPr lang="es-ES" dirty="0" smtClean="0"/>
              <a:t>Por </a:t>
            </a:r>
            <a:r>
              <a:rPr lang="es-ES" dirty="0"/>
              <a:t>su parte los </a:t>
            </a:r>
            <a:r>
              <a:rPr lang="es-ES" b="1" dirty="0"/>
              <a:t>modelos específicos </a:t>
            </a:r>
            <a:r>
              <a:rPr lang="es-ES" dirty="0"/>
              <a:t>son construidos a la </a:t>
            </a:r>
            <a:r>
              <a:rPr lang="es-ES" dirty="0" smtClean="0"/>
              <a:t>medida para </a:t>
            </a:r>
            <a:r>
              <a:rPr lang="es-ES" dirty="0"/>
              <a:t>un producto o proceso y un contexto organizacional dado, y por tanto con </a:t>
            </a:r>
            <a:r>
              <a:rPr lang="es-ES" dirty="0" smtClean="0"/>
              <a:t>una mayor </a:t>
            </a:r>
            <a:r>
              <a:rPr lang="es-ES" dirty="0"/>
              <a:t>cantidad de información disponible, por lo que su estructura final suele </a:t>
            </a:r>
            <a:r>
              <a:rPr lang="es-ES" dirty="0" smtClean="0"/>
              <a:t>ser más compleja.</a:t>
            </a:r>
            <a:endParaRPr lang="es-ES" dirty="0"/>
          </a:p>
          <a:p>
            <a:pPr indent="-342900" algn="just">
              <a:buSzPts val="1800"/>
            </a:pPr>
            <a:endParaRPr dirty="0"/>
          </a:p>
        </p:txBody>
      </p:sp>
      <p:sp>
        <p:nvSpPr>
          <p:cNvPr id="8" name="Rectángulo 7"/>
          <p:cNvSpPr/>
          <p:nvPr/>
        </p:nvSpPr>
        <p:spPr>
          <a:xfrm>
            <a:off x="167875" y="4585870"/>
            <a:ext cx="2748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9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1487618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C" dirty="0"/>
              <a:t>Propósito del modelo</a:t>
            </a:r>
            <a:endParaRPr dirty="0"/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6" name="Google Shape;103;p15"/>
          <p:cNvSpPr txBox="1">
            <a:spLocks/>
          </p:cNvSpPr>
          <p:nvPr/>
        </p:nvSpPr>
        <p:spPr>
          <a:xfrm>
            <a:off x="0" y="0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7" name="Google Shape;146;p20"/>
          <p:cNvSpPr txBox="1">
            <a:spLocks noGrp="1"/>
          </p:cNvSpPr>
          <p:nvPr>
            <p:ph type="body" idx="1"/>
          </p:nvPr>
        </p:nvSpPr>
        <p:spPr>
          <a:xfrm>
            <a:off x="3468200" y="1585101"/>
            <a:ext cx="5361475" cy="33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SzPts val="1800"/>
            </a:pPr>
            <a:r>
              <a:rPr lang="es-ES" dirty="0"/>
              <a:t>La dimensión </a:t>
            </a:r>
            <a:r>
              <a:rPr lang="es-ES" b="1" dirty="0"/>
              <a:t>reutilizable/descartable</a:t>
            </a:r>
            <a:r>
              <a:rPr lang="es-ES" dirty="0"/>
              <a:t> por su parte, categoriza los </a:t>
            </a:r>
            <a:r>
              <a:rPr lang="es-ES" dirty="0" smtClean="0"/>
              <a:t>modelos de </a:t>
            </a:r>
            <a:r>
              <a:rPr lang="es-ES" dirty="0"/>
              <a:t>calidad respecto a su nivel de reusabilidad. </a:t>
            </a:r>
            <a:endParaRPr lang="es-ES" dirty="0" smtClean="0"/>
          </a:p>
          <a:p>
            <a:pPr indent="-342900" algn="just">
              <a:buSzPts val="1800"/>
            </a:pPr>
            <a:r>
              <a:rPr lang="es-ES" dirty="0" smtClean="0"/>
              <a:t>Los </a:t>
            </a:r>
            <a:r>
              <a:rPr lang="es-ES" dirty="0"/>
              <a:t>modelos a la medida </a:t>
            </a:r>
            <a:r>
              <a:rPr lang="es-ES" dirty="0" smtClean="0"/>
              <a:t>son definidos </a:t>
            </a:r>
            <a:r>
              <a:rPr lang="es-ES" dirty="0"/>
              <a:t>en base a requisitos específicos de un contexto o aplicación particular, </a:t>
            </a:r>
            <a:r>
              <a:rPr lang="es-ES" dirty="0" smtClean="0"/>
              <a:t>lo cual </a:t>
            </a:r>
            <a:r>
              <a:rPr lang="es-ES" dirty="0"/>
              <a:t>restringe su reutilización. </a:t>
            </a:r>
            <a:endParaRPr lang="es-ES" dirty="0" smtClean="0"/>
          </a:p>
          <a:p>
            <a:pPr indent="-342900" algn="just">
              <a:buSzPts val="1800"/>
            </a:pPr>
            <a:r>
              <a:rPr lang="es-ES" dirty="0" smtClean="0"/>
              <a:t>Por </a:t>
            </a:r>
            <a:r>
              <a:rPr lang="es-ES" dirty="0"/>
              <a:t>el contrario, los modelos fijos no </a:t>
            </a:r>
            <a:r>
              <a:rPr lang="es-ES" dirty="0" smtClean="0"/>
              <a:t>son construidos </a:t>
            </a:r>
            <a:r>
              <a:rPr lang="es-ES" dirty="0"/>
              <a:t>para un contexto o aplicación particular, son más generales, lo </a:t>
            </a:r>
            <a:r>
              <a:rPr lang="es-ES" dirty="0" smtClean="0"/>
              <a:t>cual favorece </a:t>
            </a:r>
            <a:r>
              <a:rPr lang="es-ES" dirty="0"/>
              <a:t>su reutilización. </a:t>
            </a:r>
            <a:endParaRPr lang="es-ES" dirty="0" smtClean="0"/>
          </a:p>
          <a:p>
            <a:pPr indent="-342900" algn="just">
              <a:buSzPts val="1800"/>
            </a:pPr>
            <a:r>
              <a:rPr lang="es-ES" dirty="0" smtClean="0"/>
              <a:t>Los </a:t>
            </a:r>
            <a:r>
              <a:rPr lang="es-ES" dirty="0"/>
              <a:t>modelos a la medida pueden ser reutilizados </a:t>
            </a:r>
            <a:r>
              <a:rPr lang="es-ES" dirty="0" smtClean="0"/>
              <a:t>en proyectos </a:t>
            </a:r>
            <a:r>
              <a:rPr lang="es-ES" dirty="0"/>
              <a:t>similares, o las partes específicas del proyecto pueden ser </a:t>
            </a:r>
            <a:r>
              <a:rPr lang="es-ES" dirty="0" smtClean="0"/>
              <a:t>eliminadas para </a:t>
            </a:r>
            <a:r>
              <a:rPr lang="es-ES" dirty="0"/>
              <a:t>crear modelos de calidad reutilizables. </a:t>
            </a:r>
            <a:endParaRPr dirty="0"/>
          </a:p>
        </p:txBody>
      </p:sp>
      <p:sp>
        <p:nvSpPr>
          <p:cNvPr id="8" name="Rectángulo 7"/>
          <p:cNvSpPr/>
          <p:nvPr/>
        </p:nvSpPr>
        <p:spPr>
          <a:xfrm>
            <a:off x="167875" y="4585870"/>
            <a:ext cx="2748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9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1754748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C" dirty="0"/>
              <a:t>Propósito del modelo</a:t>
            </a:r>
            <a:endParaRPr dirty="0"/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6" name="Google Shape;103;p15"/>
          <p:cNvSpPr txBox="1">
            <a:spLocks/>
          </p:cNvSpPr>
          <p:nvPr/>
        </p:nvSpPr>
        <p:spPr>
          <a:xfrm>
            <a:off x="0" y="0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7" name="Google Shape;146;p20"/>
          <p:cNvSpPr txBox="1">
            <a:spLocks noGrp="1"/>
          </p:cNvSpPr>
          <p:nvPr>
            <p:ph type="body" idx="1"/>
          </p:nvPr>
        </p:nvSpPr>
        <p:spPr>
          <a:xfrm>
            <a:off x="3468200" y="1585101"/>
            <a:ext cx="5361475" cy="33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SzPts val="1800"/>
            </a:pPr>
            <a:r>
              <a:rPr lang="es-ES" dirty="0" smtClean="0"/>
              <a:t>Los modelos </a:t>
            </a:r>
            <a:r>
              <a:rPr lang="es-ES" dirty="0"/>
              <a:t>fijos </a:t>
            </a:r>
            <a:r>
              <a:rPr lang="es-ES" dirty="0" smtClean="0"/>
              <a:t>son usualmente </a:t>
            </a:r>
            <a:r>
              <a:rPr lang="es-ES" dirty="0"/>
              <a:t>muy generales y requieren ser completados para que sean utilizables </a:t>
            </a:r>
            <a:r>
              <a:rPr lang="es-ES" dirty="0" smtClean="0"/>
              <a:t>en proyectos </a:t>
            </a:r>
            <a:r>
              <a:rPr lang="es-ES" dirty="0"/>
              <a:t>específicos. </a:t>
            </a:r>
            <a:endParaRPr lang="es-ES" dirty="0" smtClean="0"/>
          </a:p>
          <a:p>
            <a:pPr indent="-342900" algn="just">
              <a:buSzPts val="1800"/>
            </a:pPr>
            <a:r>
              <a:rPr lang="es-ES" dirty="0" smtClean="0"/>
              <a:t>Los </a:t>
            </a:r>
            <a:r>
              <a:rPr lang="es-ES" b="1" dirty="0"/>
              <a:t>modelos mixtos </a:t>
            </a:r>
            <a:r>
              <a:rPr lang="es-ES" dirty="0"/>
              <a:t>son una alternativa a los dos </a:t>
            </a:r>
            <a:r>
              <a:rPr lang="es-ES" dirty="0" smtClean="0"/>
              <a:t>casos anteriores</a:t>
            </a:r>
            <a:r>
              <a:rPr lang="es-ES" dirty="0"/>
              <a:t>, pero nuevamente, su reusabilidad depende de su nivel de detalle. </a:t>
            </a:r>
          </a:p>
          <a:p>
            <a:pPr indent="-342900" algn="just">
              <a:buSzPts val="1800"/>
            </a:pPr>
            <a:endParaRPr lang="es-ES" dirty="0"/>
          </a:p>
        </p:txBody>
      </p:sp>
      <p:sp>
        <p:nvSpPr>
          <p:cNvPr id="8" name="Rectángulo 7"/>
          <p:cNvSpPr/>
          <p:nvPr/>
        </p:nvSpPr>
        <p:spPr>
          <a:xfrm>
            <a:off x="167875" y="4585870"/>
            <a:ext cx="2748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9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3686784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Separación entre elementos internos y externos </a:t>
            </a:r>
            <a:endParaRPr dirty="0"/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6" name="Google Shape;103;p15"/>
          <p:cNvSpPr txBox="1">
            <a:spLocks/>
          </p:cNvSpPr>
          <p:nvPr/>
        </p:nvSpPr>
        <p:spPr>
          <a:xfrm>
            <a:off x="0" y="0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7" name="Google Shape;146;p20"/>
          <p:cNvSpPr txBox="1">
            <a:spLocks noGrp="1"/>
          </p:cNvSpPr>
          <p:nvPr>
            <p:ph type="body" idx="1"/>
          </p:nvPr>
        </p:nvSpPr>
        <p:spPr>
          <a:xfrm>
            <a:off x="3468200" y="1585101"/>
            <a:ext cx="5361475" cy="33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SzPts val="1800"/>
            </a:pPr>
            <a:r>
              <a:rPr lang="es-ES" dirty="0"/>
              <a:t>Los factores externos son todos aquellos factores que pueden </a:t>
            </a:r>
            <a:r>
              <a:rPr lang="es-ES" dirty="0" smtClean="0"/>
              <a:t>ser directamente </a:t>
            </a:r>
            <a:r>
              <a:rPr lang="es-ES" dirty="0"/>
              <a:t>percibidos por los usuarios y que afectan su trabajo (</a:t>
            </a:r>
            <a:r>
              <a:rPr lang="es-ES" dirty="0" smtClean="0"/>
              <a:t>usualmente relacionadas </a:t>
            </a:r>
            <a:r>
              <a:rPr lang="es-ES" dirty="0"/>
              <a:t>a la funcionalidad y usabilidad</a:t>
            </a:r>
            <a:r>
              <a:rPr lang="es-ES" dirty="0" smtClean="0"/>
              <a:t>). </a:t>
            </a:r>
          </a:p>
          <a:p>
            <a:pPr indent="-342900" algn="just">
              <a:buSzPts val="1800"/>
            </a:pPr>
            <a:r>
              <a:rPr lang="es-ES" dirty="0" smtClean="0"/>
              <a:t>Los </a:t>
            </a:r>
            <a:r>
              <a:rPr lang="es-ES" dirty="0"/>
              <a:t>factores </a:t>
            </a:r>
            <a:r>
              <a:rPr lang="es-ES" dirty="0" smtClean="0"/>
              <a:t>internos hacen </a:t>
            </a:r>
            <a:r>
              <a:rPr lang="es-ES" dirty="0"/>
              <a:t>referencia a las características constructivas de los componentes, que son </a:t>
            </a:r>
            <a:r>
              <a:rPr lang="es-ES" dirty="0" smtClean="0"/>
              <a:t>tan solo </a:t>
            </a:r>
            <a:r>
              <a:rPr lang="es-ES" dirty="0"/>
              <a:t>accesibles y controlables por sus fabricantes. </a:t>
            </a:r>
            <a:endParaRPr lang="es-ES" dirty="0" smtClean="0"/>
          </a:p>
        </p:txBody>
      </p:sp>
      <p:sp>
        <p:nvSpPr>
          <p:cNvPr id="8" name="Rectángulo 7"/>
          <p:cNvSpPr/>
          <p:nvPr/>
        </p:nvSpPr>
        <p:spPr>
          <a:xfrm>
            <a:off x="167875" y="4585870"/>
            <a:ext cx="2748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9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3901068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Relaciones entre factores de calidad </a:t>
            </a:r>
            <a:endParaRPr dirty="0"/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6" name="Google Shape;103;p15"/>
          <p:cNvSpPr txBox="1">
            <a:spLocks/>
          </p:cNvSpPr>
          <p:nvPr/>
        </p:nvSpPr>
        <p:spPr>
          <a:xfrm>
            <a:off x="0" y="0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7" name="Google Shape;146;p20"/>
          <p:cNvSpPr txBox="1">
            <a:spLocks noGrp="1"/>
          </p:cNvSpPr>
          <p:nvPr>
            <p:ph type="body" idx="1"/>
          </p:nvPr>
        </p:nvSpPr>
        <p:spPr>
          <a:xfrm>
            <a:off x="3468200" y="1585101"/>
            <a:ext cx="5361475" cy="33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SzPts val="1800"/>
            </a:pPr>
            <a:r>
              <a:rPr lang="es-ES" dirty="0"/>
              <a:t>Además de la pura descomposición jerárquica, los factores de calidad </a:t>
            </a:r>
            <a:r>
              <a:rPr lang="es-ES" dirty="0" smtClean="0"/>
              <a:t>se encuentran </a:t>
            </a:r>
            <a:r>
              <a:rPr lang="es-ES" dirty="0"/>
              <a:t>relacionados por otros criterios. </a:t>
            </a:r>
          </a:p>
          <a:p>
            <a:pPr indent="-342900" algn="just">
              <a:buSzPts val="1800"/>
            </a:pPr>
            <a:r>
              <a:rPr lang="es-ES" dirty="0" smtClean="0"/>
              <a:t>Solapamiento</a:t>
            </a:r>
            <a:r>
              <a:rPr lang="es-ES" dirty="0"/>
              <a:t>: un factor de calidad participa en la </a:t>
            </a:r>
            <a:r>
              <a:rPr lang="es-ES" dirty="0" smtClean="0"/>
              <a:t>descomposición jerárquica </a:t>
            </a:r>
            <a:r>
              <a:rPr lang="es-ES" dirty="0"/>
              <a:t>de varios otros de niveles superiores. Cabe citar que dicho </a:t>
            </a:r>
            <a:r>
              <a:rPr lang="es-ES" dirty="0" smtClean="0"/>
              <a:t>factor puede </a:t>
            </a:r>
            <a:r>
              <a:rPr lang="es-ES" dirty="0"/>
              <a:t>evaluarse con métricas diferentes para cada uno los factores </a:t>
            </a:r>
            <a:r>
              <a:rPr lang="es-ES" dirty="0" smtClean="0"/>
              <a:t>que descompone</a:t>
            </a:r>
            <a:r>
              <a:rPr lang="es-ES" dirty="0"/>
              <a:t>. </a:t>
            </a:r>
            <a:endParaRPr lang="es-ES" dirty="0" smtClean="0"/>
          </a:p>
          <a:p>
            <a:pPr indent="-342900" algn="just">
              <a:buSzPts val="1800"/>
            </a:pPr>
            <a:r>
              <a:rPr lang="es-ES" dirty="0"/>
              <a:t>Transversalidad: es una relación de solapamiento donde no sólo cambia </a:t>
            </a:r>
            <a:r>
              <a:rPr lang="es-ES" dirty="0" smtClean="0"/>
              <a:t>la métrica</a:t>
            </a:r>
            <a:r>
              <a:rPr lang="es-ES" dirty="0"/>
              <a:t>, sino también la definición. Este es el caso de las </a:t>
            </a:r>
            <a:r>
              <a:rPr lang="es-ES" dirty="0" smtClean="0"/>
              <a:t>seis </a:t>
            </a:r>
            <a:r>
              <a:rPr lang="es-ES" dirty="0" err="1" smtClean="0"/>
              <a:t>subcaracterísticas</a:t>
            </a:r>
            <a:r>
              <a:rPr lang="es-ES" dirty="0" smtClean="0"/>
              <a:t> </a:t>
            </a:r>
            <a:r>
              <a:rPr lang="es-ES" dirty="0"/>
              <a:t>de Cumplimiento asociadas a cada una de </a:t>
            </a:r>
            <a:r>
              <a:rPr lang="es-ES" dirty="0" smtClean="0"/>
              <a:t>las características </a:t>
            </a:r>
            <a:r>
              <a:rPr lang="es-ES" dirty="0"/>
              <a:t>incluidas en el modelo de calidad del estándar </a:t>
            </a:r>
            <a:r>
              <a:rPr lang="es-ES" dirty="0" smtClean="0"/>
              <a:t>ISO/IEC 9126-1 </a:t>
            </a:r>
            <a:r>
              <a:rPr lang="es-ES" dirty="0"/>
              <a:t>(2001). </a:t>
            </a:r>
          </a:p>
          <a:p>
            <a:pPr indent="-342900" algn="just">
              <a:buSzPts val="1800"/>
            </a:pPr>
            <a:endParaRPr lang="es-ES" dirty="0"/>
          </a:p>
        </p:txBody>
      </p:sp>
      <p:sp>
        <p:nvSpPr>
          <p:cNvPr id="8" name="Rectángulo 7"/>
          <p:cNvSpPr/>
          <p:nvPr/>
        </p:nvSpPr>
        <p:spPr>
          <a:xfrm>
            <a:off x="167875" y="4585870"/>
            <a:ext cx="2748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9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432382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C" dirty="0" smtClean="0"/>
              <a:t>Introducción</a:t>
            </a:r>
            <a:endParaRPr dirty="0"/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-6000" y="-6927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3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7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sp>
        <p:nvSpPr>
          <p:cNvPr id="13" name="Google Shape;118;p16"/>
          <p:cNvSpPr txBox="1">
            <a:spLocks/>
          </p:cNvSpPr>
          <p:nvPr/>
        </p:nvSpPr>
        <p:spPr>
          <a:xfrm>
            <a:off x="6294350" y="4267200"/>
            <a:ext cx="2713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Facultad de Ingeniería Civil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Ing. Lewis Chimarro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Open Sans"/>
              <a:buNone/>
            </a:pPr>
            <a:r>
              <a:rPr lang="es-ES" sz="600" b="1" u="sng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lang="es-ES" sz="600" dirty="0">
              <a:solidFill>
                <a:srgbClr val="FFA800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5"/>
          <a:srcRect l="25854" t="15593" r="24111" b="42357"/>
          <a:stretch/>
        </p:blipFill>
        <p:spPr>
          <a:xfrm>
            <a:off x="542700" y="1732277"/>
            <a:ext cx="5110806" cy="24160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33304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Relaciones entre factores de calidad </a:t>
            </a:r>
            <a:endParaRPr dirty="0"/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6" name="Google Shape;103;p15"/>
          <p:cNvSpPr txBox="1">
            <a:spLocks/>
          </p:cNvSpPr>
          <p:nvPr/>
        </p:nvSpPr>
        <p:spPr>
          <a:xfrm>
            <a:off x="0" y="0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7" name="Google Shape;146;p20"/>
          <p:cNvSpPr txBox="1">
            <a:spLocks noGrp="1"/>
          </p:cNvSpPr>
          <p:nvPr>
            <p:ph type="body" idx="1"/>
          </p:nvPr>
        </p:nvSpPr>
        <p:spPr>
          <a:xfrm>
            <a:off x="3468200" y="1585101"/>
            <a:ext cx="5361475" cy="33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SzPts val="1800"/>
            </a:pPr>
            <a:r>
              <a:rPr lang="es-ES" dirty="0"/>
              <a:t>Dependencia: un factor de calidad se relaciona con otros factores</a:t>
            </a:r>
            <a:r>
              <a:rPr lang="es-ES" dirty="0" smtClean="0"/>
              <a:t>, generalmente </a:t>
            </a:r>
            <a:r>
              <a:rPr lang="es-ES" dirty="0"/>
              <a:t>del mismo nivel. </a:t>
            </a:r>
            <a:endParaRPr lang="es-ES" dirty="0" smtClean="0"/>
          </a:p>
          <a:p>
            <a:pPr indent="-342900" algn="just">
              <a:buSzPts val="1800"/>
            </a:pPr>
            <a:r>
              <a:rPr lang="es-ES" dirty="0" smtClean="0"/>
              <a:t>El </a:t>
            </a:r>
            <a:r>
              <a:rPr lang="es-ES" dirty="0"/>
              <a:t>grado </a:t>
            </a:r>
            <a:r>
              <a:rPr lang="es-ES" dirty="0" smtClean="0"/>
              <a:t>de intensidad </a:t>
            </a:r>
            <a:r>
              <a:rPr lang="es-ES" dirty="0"/>
              <a:t>de la misma (total o parcial). </a:t>
            </a:r>
            <a:endParaRPr lang="es-ES" dirty="0" smtClean="0"/>
          </a:p>
          <a:p>
            <a:pPr indent="-342900" algn="just">
              <a:buSzPts val="1800"/>
            </a:pPr>
            <a:r>
              <a:rPr lang="es-ES" dirty="0" smtClean="0"/>
              <a:t>El </a:t>
            </a:r>
            <a:r>
              <a:rPr lang="es-ES" dirty="0"/>
              <a:t>número de dependencias </a:t>
            </a:r>
            <a:r>
              <a:rPr lang="es-ES" dirty="0" smtClean="0"/>
              <a:t>puede llegar </a:t>
            </a:r>
            <a:r>
              <a:rPr lang="es-ES" dirty="0"/>
              <a:t>a ser muy </a:t>
            </a:r>
            <a:r>
              <a:rPr lang="es-ES" dirty="0" smtClean="0"/>
              <a:t>elevado.</a:t>
            </a:r>
            <a:endParaRPr lang="es-ES" dirty="0"/>
          </a:p>
          <a:p>
            <a:pPr indent="-342900" algn="just">
              <a:buSzPts val="1800"/>
            </a:pPr>
            <a:endParaRPr lang="es-ES" dirty="0"/>
          </a:p>
        </p:txBody>
      </p:sp>
      <p:sp>
        <p:nvSpPr>
          <p:cNvPr id="8" name="Rectángulo 7"/>
          <p:cNvSpPr/>
          <p:nvPr/>
        </p:nvSpPr>
        <p:spPr>
          <a:xfrm>
            <a:off x="167875" y="4585870"/>
            <a:ext cx="2748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9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3311033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Relación de las métricas con los factores de calidad </a:t>
            </a:r>
            <a:endParaRPr dirty="0"/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6" name="Google Shape;103;p15"/>
          <p:cNvSpPr txBox="1">
            <a:spLocks/>
          </p:cNvSpPr>
          <p:nvPr/>
        </p:nvSpPr>
        <p:spPr>
          <a:xfrm>
            <a:off x="0" y="0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7" name="Google Shape;146;p20"/>
          <p:cNvSpPr txBox="1">
            <a:spLocks noGrp="1"/>
          </p:cNvSpPr>
          <p:nvPr>
            <p:ph type="body" idx="1"/>
          </p:nvPr>
        </p:nvSpPr>
        <p:spPr>
          <a:xfrm>
            <a:off x="3468200" y="1585101"/>
            <a:ext cx="5361475" cy="33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SzPts val="1800"/>
            </a:pPr>
            <a:r>
              <a:rPr lang="es-ES" dirty="0"/>
              <a:t>Todas las propuestas de modelos de calidad existentes incluyen </a:t>
            </a:r>
            <a:r>
              <a:rPr lang="es-ES" dirty="0" smtClean="0"/>
              <a:t>métricas asociadas </a:t>
            </a:r>
            <a:r>
              <a:rPr lang="es-ES" dirty="0"/>
              <a:t>al menos al nivel más detallado de descomposición, aunque en </a:t>
            </a:r>
            <a:r>
              <a:rPr lang="es-ES" dirty="0" smtClean="0"/>
              <a:t>algunos casos (Por ejemplo, </a:t>
            </a:r>
            <a:r>
              <a:rPr lang="es-ES" dirty="0"/>
              <a:t>el estándar IEEE 1061), requieren explícitamente que las métricas </a:t>
            </a:r>
            <a:r>
              <a:rPr lang="es-ES" dirty="0" smtClean="0"/>
              <a:t>sean también </a:t>
            </a:r>
            <a:r>
              <a:rPr lang="es-ES" dirty="0"/>
              <a:t>aplicadas a los niveles más altos o abstractos de la jerarquía. </a:t>
            </a:r>
            <a:endParaRPr lang="es-ES" dirty="0" smtClean="0"/>
          </a:p>
          <a:p>
            <a:pPr indent="-342900" algn="just">
              <a:buSzPts val="1800"/>
            </a:pPr>
            <a:r>
              <a:rPr lang="es-ES" dirty="0" smtClean="0"/>
              <a:t>En </a:t>
            </a:r>
            <a:r>
              <a:rPr lang="es-ES" dirty="0"/>
              <a:t>el caso </a:t>
            </a:r>
            <a:r>
              <a:rPr lang="es-ES" dirty="0" smtClean="0"/>
              <a:t>del estándar </a:t>
            </a:r>
            <a:r>
              <a:rPr lang="es-ES" dirty="0"/>
              <a:t>ISO/IEC 9126, las partes 2, 3 y 4, incluyen conjuntos completos </a:t>
            </a:r>
            <a:r>
              <a:rPr lang="es-ES" dirty="0" smtClean="0"/>
              <a:t>de atributos </a:t>
            </a:r>
            <a:r>
              <a:rPr lang="es-ES" dirty="0"/>
              <a:t>y métricas explícitamente concebidos para su uso en modelos </a:t>
            </a:r>
            <a:r>
              <a:rPr lang="es-ES" dirty="0" smtClean="0"/>
              <a:t>construidos en </a:t>
            </a:r>
            <a:r>
              <a:rPr lang="es-ES" dirty="0"/>
              <a:t>base a este estándar.</a:t>
            </a:r>
          </a:p>
        </p:txBody>
      </p:sp>
      <p:sp>
        <p:nvSpPr>
          <p:cNvPr id="8" name="Rectángulo 7"/>
          <p:cNvSpPr/>
          <p:nvPr/>
        </p:nvSpPr>
        <p:spPr>
          <a:xfrm>
            <a:off x="167875" y="4585870"/>
            <a:ext cx="2748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9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2931687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0"/>
          <p:cNvSpPr txBox="1">
            <a:spLocks noGrp="1"/>
          </p:cNvSpPr>
          <p:nvPr>
            <p:ph type="title"/>
          </p:nvPr>
        </p:nvSpPr>
        <p:spPr>
          <a:xfrm>
            <a:off x="442404" y="1045150"/>
            <a:ext cx="2353549" cy="67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Propiedades de los </a:t>
            </a:r>
            <a:r>
              <a:rPr lang="es-ES" dirty="0" smtClean="0"/>
              <a:t>Modelos </a:t>
            </a:r>
            <a:r>
              <a:rPr lang="es-ES" dirty="0"/>
              <a:t>de </a:t>
            </a:r>
            <a:r>
              <a:rPr lang="es-ES" dirty="0" smtClean="0"/>
              <a:t>Calidad </a:t>
            </a:r>
            <a:endParaRPr dirty="0"/>
          </a:p>
        </p:txBody>
      </p:sp>
      <p:sp>
        <p:nvSpPr>
          <p:cNvPr id="253" name="Google Shape;253;p3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/>
          <a:srcRect l="32481" t="19958" r="32312" b="34814"/>
          <a:stretch/>
        </p:blipFill>
        <p:spPr>
          <a:xfrm>
            <a:off x="3372786" y="536700"/>
            <a:ext cx="5523876" cy="39915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Rectángulo 5"/>
          <p:cNvSpPr/>
          <p:nvPr/>
        </p:nvSpPr>
        <p:spPr>
          <a:xfrm>
            <a:off x="167875" y="4585870"/>
            <a:ext cx="2748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7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1836794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1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ESTRUCTURA DEL ESTÁNDAR ISO/IEC 9126-1 </a:t>
            </a:r>
            <a:endParaRPr dirty="0"/>
          </a:p>
        </p:txBody>
      </p:sp>
      <p:sp>
        <p:nvSpPr>
          <p:cNvPr id="270" name="Google Shape;270;p31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33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9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grpSp>
        <p:nvGrpSpPr>
          <p:cNvPr id="10" name="Google Shape;434;p40"/>
          <p:cNvGrpSpPr/>
          <p:nvPr/>
        </p:nvGrpSpPr>
        <p:grpSpPr>
          <a:xfrm>
            <a:off x="7332006" y="2663315"/>
            <a:ext cx="621370" cy="616969"/>
            <a:chOff x="5290150" y="1636700"/>
            <a:chExt cx="425025" cy="429875"/>
          </a:xfrm>
        </p:grpSpPr>
        <p:sp>
          <p:nvSpPr>
            <p:cNvPr id="11" name="Google Shape;435;p40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36;p40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18;p16"/>
          <p:cNvSpPr txBox="1">
            <a:spLocks/>
          </p:cNvSpPr>
          <p:nvPr/>
        </p:nvSpPr>
        <p:spPr>
          <a:xfrm>
            <a:off x="6294350" y="4267200"/>
            <a:ext cx="2713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Facultad de Ingeniería Civil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Ing. Lewis Chimarro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Open Sans"/>
              <a:buNone/>
            </a:pPr>
            <a:r>
              <a:rPr lang="es-ES" sz="600" b="1" u="sng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lang="es-ES" sz="600" dirty="0">
              <a:solidFill>
                <a:srgbClr val="FFA800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5"/>
          <a:srcRect l="33368" t="41202" r="34747" b="17248"/>
          <a:stretch/>
        </p:blipFill>
        <p:spPr>
          <a:xfrm>
            <a:off x="822960" y="1721994"/>
            <a:ext cx="4251960" cy="31165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1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ESTRUCTURA DEL ESTÁNDAR ISO/IEC 9126-1 </a:t>
            </a:r>
            <a:endParaRPr dirty="0"/>
          </a:p>
        </p:txBody>
      </p:sp>
      <p:sp>
        <p:nvSpPr>
          <p:cNvPr id="270" name="Google Shape;270;p31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34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9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grpSp>
        <p:nvGrpSpPr>
          <p:cNvPr id="10" name="Google Shape;434;p40"/>
          <p:cNvGrpSpPr/>
          <p:nvPr/>
        </p:nvGrpSpPr>
        <p:grpSpPr>
          <a:xfrm>
            <a:off x="7332006" y="2663315"/>
            <a:ext cx="621370" cy="616969"/>
            <a:chOff x="5290150" y="1636700"/>
            <a:chExt cx="425025" cy="429875"/>
          </a:xfrm>
        </p:grpSpPr>
        <p:sp>
          <p:nvSpPr>
            <p:cNvPr id="11" name="Google Shape;435;p40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36;p40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18;p16"/>
          <p:cNvSpPr txBox="1">
            <a:spLocks/>
          </p:cNvSpPr>
          <p:nvPr/>
        </p:nvSpPr>
        <p:spPr>
          <a:xfrm>
            <a:off x="6294350" y="4267200"/>
            <a:ext cx="2713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Facultad de Ingeniería Civil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Ing. Lewis Chimarro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Open Sans"/>
              <a:buNone/>
            </a:pPr>
            <a:r>
              <a:rPr lang="es-ES" sz="600" b="1" u="sng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lang="es-ES" sz="600" dirty="0">
              <a:solidFill>
                <a:srgbClr val="FFA800"/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5"/>
          <a:srcRect l="33464" t="28930" r="34729" b="25714"/>
          <a:stretch/>
        </p:blipFill>
        <p:spPr>
          <a:xfrm>
            <a:off x="810987" y="1725350"/>
            <a:ext cx="4081054" cy="32330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61988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1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ESTRUCTURA DEL ESTÁNDAR ISO/IEC 9126-1 </a:t>
            </a:r>
            <a:endParaRPr dirty="0"/>
          </a:p>
        </p:txBody>
      </p:sp>
      <p:sp>
        <p:nvSpPr>
          <p:cNvPr id="270" name="Google Shape;270;p31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35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9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grpSp>
        <p:nvGrpSpPr>
          <p:cNvPr id="10" name="Google Shape;434;p40"/>
          <p:cNvGrpSpPr/>
          <p:nvPr/>
        </p:nvGrpSpPr>
        <p:grpSpPr>
          <a:xfrm>
            <a:off x="7332006" y="2663315"/>
            <a:ext cx="621370" cy="616969"/>
            <a:chOff x="5290150" y="1636700"/>
            <a:chExt cx="425025" cy="429875"/>
          </a:xfrm>
        </p:grpSpPr>
        <p:sp>
          <p:nvSpPr>
            <p:cNvPr id="11" name="Google Shape;435;p40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36;p40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18;p16"/>
          <p:cNvSpPr txBox="1">
            <a:spLocks/>
          </p:cNvSpPr>
          <p:nvPr/>
        </p:nvSpPr>
        <p:spPr>
          <a:xfrm>
            <a:off x="6294350" y="4267200"/>
            <a:ext cx="2713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Facultad de Ingeniería Civil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Ing. Lewis Chimarro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Open Sans"/>
              <a:buNone/>
            </a:pPr>
            <a:r>
              <a:rPr lang="es-ES" sz="600" b="1" u="sng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lang="es-ES" sz="600" dirty="0">
              <a:solidFill>
                <a:srgbClr val="FFA800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5"/>
          <a:srcRect l="33456" t="26854" r="34569" b="40612"/>
          <a:stretch/>
        </p:blipFill>
        <p:spPr>
          <a:xfrm>
            <a:off x="533400" y="1738858"/>
            <a:ext cx="5007430" cy="286579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9691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1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ESTRUCTURA DEL ESTÁNDAR ISO/IEC 9126-1 </a:t>
            </a:r>
            <a:endParaRPr dirty="0"/>
          </a:p>
        </p:txBody>
      </p:sp>
      <p:sp>
        <p:nvSpPr>
          <p:cNvPr id="270" name="Google Shape;270;p31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36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9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grpSp>
        <p:nvGrpSpPr>
          <p:cNvPr id="10" name="Google Shape;434;p40"/>
          <p:cNvGrpSpPr/>
          <p:nvPr/>
        </p:nvGrpSpPr>
        <p:grpSpPr>
          <a:xfrm>
            <a:off x="7332006" y="2663315"/>
            <a:ext cx="621370" cy="616969"/>
            <a:chOff x="5290150" y="1636700"/>
            <a:chExt cx="425025" cy="429875"/>
          </a:xfrm>
        </p:grpSpPr>
        <p:sp>
          <p:nvSpPr>
            <p:cNvPr id="11" name="Google Shape;435;p40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36;p40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18;p16"/>
          <p:cNvSpPr txBox="1">
            <a:spLocks/>
          </p:cNvSpPr>
          <p:nvPr/>
        </p:nvSpPr>
        <p:spPr>
          <a:xfrm>
            <a:off x="6294350" y="4267200"/>
            <a:ext cx="2713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Facultad de Ingeniería Civil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Ing. Lewis Chimarro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Open Sans"/>
              <a:buNone/>
            </a:pPr>
            <a:r>
              <a:rPr lang="es-ES" sz="600" b="1" u="sng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lang="es-ES" sz="600" dirty="0">
              <a:solidFill>
                <a:srgbClr val="FFA800"/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5"/>
          <a:srcRect l="33283" t="28585" r="34444" b="22668"/>
          <a:stretch/>
        </p:blipFill>
        <p:spPr>
          <a:xfrm>
            <a:off x="1120705" y="1614470"/>
            <a:ext cx="3921072" cy="333162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3651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 txBox="1">
            <a:spLocks noGrp="1"/>
          </p:cNvSpPr>
          <p:nvPr>
            <p:ph type="sldNum" idx="12"/>
          </p:nvPr>
        </p:nvSpPr>
        <p:spPr>
          <a:xfrm>
            <a:off x="4303575" y="4606750"/>
            <a:ext cx="536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l="30483" t="50517" r="30366" b="27235"/>
          <a:stretch/>
        </p:blipFill>
        <p:spPr>
          <a:xfrm>
            <a:off x="483585" y="1448845"/>
            <a:ext cx="8176680" cy="26136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Rectángulo 2"/>
          <p:cNvSpPr/>
          <p:nvPr/>
        </p:nvSpPr>
        <p:spPr>
          <a:xfrm>
            <a:off x="317442" y="387521"/>
            <a:ext cx="286009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294667"/>
              </a:buClr>
              <a:buSzPts val="1400"/>
            </a:pPr>
            <a:r>
              <a:rPr lang="es-ES" b="1" dirty="0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rPr>
              <a:t>Calidad a nivel de </a:t>
            </a:r>
            <a:r>
              <a:rPr lang="es-ES" b="1" dirty="0" smtClean="0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rPr>
              <a:t>Proceso</a:t>
            </a:r>
            <a:endParaRPr lang="es-EC" b="1" dirty="0">
              <a:solidFill>
                <a:srgbClr val="294667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" name="Google Shape;146;p20"/>
          <p:cNvSpPr txBox="1">
            <a:spLocks/>
          </p:cNvSpPr>
          <p:nvPr/>
        </p:nvSpPr>
        <p:spPr>
          <a:xfrm>
            <a:off x="202055" y="786809"/>
            <a:ext cx="8203040" cy="4790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algn="just"/>
            <a:r>
              <a:rPr lang="es-ES" sz="1800" dirty="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rPr>
              <a:t>Se muestra la línea de tiempo de algunos modelos a nivel de proceso: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 txBox="1">
            <a:spLocks noGrp="1"/>
          </p:cNvSpPr>
          <p:nvPr>
            <p:ph type="sldNum" idx="12"/>
          </p:nvPr>
        </p:nvSpPr>
        <p:spPr>
          <a:xfrm>
            <a:off x="4303575" y="4606750"/>
            <a:ext cx="536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sp>
        <p:nvSpPr>
          <p:cNvPr id="3" name="Rectángulo 2"/>
          <p:cNvSpPr/>
          <p:nvPr/>
        </p:nvSpPr>
        <p:spPr>
          <a:xfrm>
            <a:off x="317442" y="387521"/>
            <a:ext cx="286009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294667"/>
              </a:buClr>
              <a:buSzPts val="1400"/>
            </a:pPr>
            <a:r>
              <a:rPr lang="es-ES" b="1" dirty="0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rPr>
              <a:t>Calidad a nivel de </a:t>
            </a:r>
            <a:r>
              <a:rPr lang="es-ES" b="1" dirty="0" smtClean="0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rPr>
              <a:t>Producto</a:t>
            </a:r>
            <a:endParaRPr lang="es-EC" b="1" dirty="0">
              <a:solidFill>
                <a:srgbClr val="294667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" name="Google Shape;146;p20"/>
          <p:cNvSpPr txBox="1">
            <a:spLocks/>
          </p:cNvSpPr>
          <p:nvPr/>
        </p:nvSpPr>
        <p:spPr>
          <a:xfrm>
            <a:off x="202055" y="786809"/>
            <a:ext cx="8203040" cy="4790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algn="just"/>
            <a:r>
              <a:rPr lang="es-ES" sz="1800" dirty="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rPr>
              <a:t>Se muestra la línea de tiempo de algunos modelos a nivel de </a:t>
            </a:r>
            <a:r>
              <a:rPr lang="es-ES" sz="1800" dirty="0" smtClean="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rPr>
              <a:t>producto: </a:t>
            </a:r>
            <a:endParaRPr lang="es-ES" sz="1800" dirty="0">
              <a:solidFill>
                <a:srgbClr val="02102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/>
          <a:srcRect l="30769" t="49387" r="30521" b="33663"/>
          <a:stretch/>
        </p:blipFill>
        <p:spPr>
          <a:xfrm>
            <a:off x="363162" y="1684020"/>
            <a:ext cx="8291322" cy="20421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48230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Implementación de modelos de calidad de software</a:t>
            </a: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504;p40"/>
          <p:cNvSpPr/>
          <p:nvPr/>
        </p:nvSpPr>
        <p:spPr>
          <a:xfrm>
            <a:off x="1626732" y="1957250"/>
            <a:ext cx="810480" cy="826131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504;p40"/>
          <p:cNvSpPr/>
          <p:nvPr/>
        </p:nvSpPr>
        <p:spPr>
          <a:xfrm>
            <a:off x="2279918" y="2464424"/>
            <a:ext cx="522536" cy="478657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/>
          <a:srcRect l="27990" t="47741" r="49807" b="24532"/>
          <a:stretch/>
        </p:blipFill>
        <p:spPr>
          <a:xfrm>
            <a:off x="4994225" y="1699260"/>
            <a:ext cx="3898315" cy="27382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C" dirty="0" smtClean="0"/>
              <a:t>Conceptos</a:t>
            </a:r>
            <a:endParaRPr dirty="0"/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-6000" y="-6927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4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7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sp>
        <p:nvSpPr>
          <p:cNvPr id="13" name="Google Shape;118;p16"/>
          <p:cNvSpPr txBox="1">
            <a:spLocks/>
          </p:cNvSpPr>
          <p:nvPr/>
        </p:nvSpPr>
        <p:spPr>
          <a:xfrm>
            <a:off x="6294350" y="4267200"/>
            <a:ext cx="2713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Facultad de Ingeniería Civil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Ing. Lewis Chimarro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Open Sans"/>
              <a:buNone/>
            </a:pPr>
            <a:r>
              <a:rPr lang="es-ES" sz="600" b="1" u="sng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lang="es-ES" sz="600" dirty="0">
              <a:solidFill>
                <a:srgbClr val="FFA800"/>
              </a:solidFill>
            </a:endParaRPr>
          </a:p>
        </p:txBody>
      </p:sp>
      <p:sp>
        <p:nvSpPr>
          <p:cNvPr id="8" name="Google Shape;120;p16"/>
          <p:cNvSpPr txBox="1">
            <a:spLocks noGrp="1"/>
          </p:cNvSpPr>
          <p:nvPr>
            <p:ph type="body" idx="1"/>
          </p:nvPr>
        </p:nvSpPr>
        <p:spPr>
          <a:xfrm>
            <a:off x="434706" y="1465675"/>
            <a:ext cx="5218799" cy="3526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Clr>
                <a:schemeClr val="accent1">
                  <a:lumMod val="75000"/>
                </a:schemeClr>
              </a:buClr>
              <a:buSzPts val="1800"/>
              <a:buNone/>
            </a:pPr>
            <a:r>
              <a:rPr lang="es-ES" dirty="0" smtClean="0">
                <a:solidFill>
                  <a:schemeClr val="bg1"/>
                </a:solidFill>
              </a:rPr>
              <a:t>Es necesario definir algunos conceptos utilizados a los largo de todo el modelo:</a:t>
            </a:r>
          </a:p>
          <a:p>
            <a:pPr marL="114300" indent="0" algn="just">
              <a:buClr>
                <a:schemeClr val="accent1">
                  <a:lumMod val="75000"/>
                </a:schemeClr>
              </a:buClr>
              <a:buSzPts val="1800"/>
              <a:buNone/>
            </a:pPr>
            <a:endParaRPr lang="es-ES" dirty="0">
              <a:solidFill>
                <a:schemeClr val="bg1"/>
              </a:solidFill>
            </a:endParaRP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Procesos</a:t>
            </a: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Áreas de proceso</a:t>
            </a: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Capacidad</a:t>
            </a: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Madurez</a:t>
            </a: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Organización</a:t>
            </a: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Modelo</a:t>
            </a:r>
            <a:endParaRPr lang="es-ES" dirty="0">
              <a:solidFill>
                <a:schemeClr val="bg1"/>
              </a:solidFill>
            </a:endParaRP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endParaRPr lang="es-ES" dirty="0">
              <a:solidFill>
                <a:srgbClr val="021028"/>
              </a:solidFill>
            </a:endParaRPr>
          </a:p>
          <a:p>
            <a:pPr lvl="0" indent="-342900" algn="just">
              <a:buClr>
                <a:schemeClr val="accent1">
                  <a:lumMod val="75000"/>
                </a:schemeClr>
              </a:buClr>
              <a:buSzPts val="1800"/>
            </a:pPr>
            <a:endParaRPr lang="es-ES" dirty="0">
              <a:solidFill>
                <a:srgbClr val="02102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2320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Implementación de modelos de calidad de software</a:t>
            </a: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504;p40"/>
          <p:cNvSpPr/>
          <p:nvPr/>
        </p:nvSpPr>
        <p:spPr>
          <a:xfrm>
            <a:off x="1626732" y="1957250"/>
            <a:ext cx="810480" cy="826131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504;p40"/>
          <p:cNvSpPr/>
          <p:nvPr/>
        </p:nvSpPr>
        <p:spPr>
          <a:xfrm>
            <a:off x="2279918" y="2464424"/>
            <a:ext cx="522536" cy="478657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4"/>
          <a:srcRect l="27782" t="43706" r="50142" b="30266"/>
          <a:stretch/>
        </p:blipFill>
        <p:spPr>
          <a:xfrm>
            <a:off x="4916772" y="1706146"/>
            <a:ext cx="4029108" cy="267198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6548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Implementación de modelos de calidad de software</a:t>
            </a: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504;p40"/>
          <p:cNvSpPr/>
          <p:nvPr/>
        </p:nvSpPr>
        <p:spPr>
          <a:xfrm>
            <a:off x="1626732" y="1957250"/>
            <a:ext cx="810480" cy="826131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504;p40"/>
          <p:cNvSpPr/>
          <p:nvPr/>
        </p:nvSpPr>
        <p:spPr>
          <a:xfrm>
            <a:off x="2279918" y="2464424"/>
            <a:ext cx="522536" cy="478657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/>
          <a:srcRect l="28078" t="56258" r="50214" b="29409"/>
          <a:stretch/>
        </p:blipFill>
        <p:spPr>
          <a:xfrm>
            <a:off x="4767288" y="1851659"/>
            <a:ext cx="4165577" cy="15468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15619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Implementación de modelos de calidad de software</a:t>
            </a: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504;p40"/>
          <p:cNvSpPr/>
          <p:nvPr/>
        </p:nvSpPr>
        <p:spPr>
          <a:xfrm>
            <a:off x="1626732" y="1957250"/>
            <a:ext cx="810480" cy="826131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504;p40"/>
          <p:cNvSpPr/>
          <p:nvPr/>
        </p:nvSpPr>
        <p:spPr>
          <a:xfrm>
            <a:off x="2279918" y="2464424"/>
            <a:ext cx="522536" cy="478657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4"/>
          <a:srcRect l="49369" t="50323" r="27555" b="32256"/>
          <a:stretch/>
        </p:blipFill>
        <p:spPr>
          <a:xfrm>
            <a:off x="4926313" y="1737359"/>
            <a:ext cx="4091080" cy="17373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85303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Implementación de modelos de calidad de software</a:t>
            </a: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504;p40"/>
          <p:cNvSpPr/>
          <p:nvPr/>
        </p:nvSpPr>
        <p:spPr>
          <a:xfrm>
            <a:off x="1626732" y="1957250"/>
            <a:ext cx="810480" cy="826131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504;p40"/>
          <p:cNvSpPr/>
          <p:nvPr/>
        </p:nvSpPr>
        <p:spPr>
          <a:xfrm>
            <a:off x="2279918" y="2464424"/>
            <a:ext cx="522536" cy="478657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/>
          <a:srcRect l="50068" t="41047" r="27951" b="44963"/>
          <a:stretch/>
        </p:blipFill>
        <p:spPr>
          <a:xfrm>
            <a:off x="4921647" y="1820090"/>
            <a:ext cx="3983049" cy="14260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84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Implementación de modelos de calidad de software</a:t>
            </a: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504;p40"/>
          <p:cNvSpPr/>
          <p:nvPr/>
        </p:nvSpPr>
        <p:spPr>
          <a:xfrm>
            <a:off x="1626732" y="1957250"/>
            <a:ext cx="810480" cy="826131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504;p40"/>
          <p:cNvSpPr/>
          <p:nvPr/>
        </p:nvSpPr>
        <p:spPr>
          <a:xfrm>
            <a:off x="2279918" y="2464424"/>
            <a:ext cx="522536" cy="478657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4"/>
          <a:srcRect l="50005" t="35191" r="27476" b="34314"/>
          <a:stretch/>
        </p:blipFill>
        <p:spPr>
          <a:xfrm>
            <a:off x="4922520" y="1676400"/>
            <a:ext cx="4084320" cy="311103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76860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Implementación de modelos de calidad de software</a:t>
            </a: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504;p40"/>
          <p:cNvSpPr/>
          <p:nvPr/>
        </p:nvSpPr>
        <p:spPr>
          <a:xfrm>
            <a:off x="1626732" y="1957250"/>
            <a:ext cx="810480" cy="826131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504;p40"/>
          <p:cNvSpPr/>
          <p:nvPr/>
        </p:nvSpPr>
        <p:spPr>
          <a:xfrm>
            <a:off x="2279918" y="2464424"/>
            <a:ext cx="522536" cy="478657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/>
          <a:srcRect l="50185" t="34177" r="27894" b="30442"/>
          <a:stretch/>
        </p:blipFill>
        <p:spPr>
          <a:xfrm>
            <a:off x="5001669" y="1571801"/>
            <a:ext cx="3684956" cy="3345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442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>
            <a:spLocks noGrp="1"/>
          </p:cNvSpPr>
          <p:nvPr>
            <p:ph type="sldNum" idx="12"/>
          </p:nvPr>
        </p:nvSpPr>
        <p:spPr>
          <a:xfrm>
            <a:off x="4303575" y="4606750"/>
            <a:ext cx="536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  <p:sp>
        <p:nvSpPr>
          <p:cNvPr id="5" name="Google Shape;320;p37"/>
          <p:cNvSpPr txBox="1">
            <a:spLocks/>
          </p:cNvSpPr>
          <p:nvPr/>
        </p:nvSpPr>
        <p:spPr>
          <a:xfrm>
            <a:off x="1275150" y="1356349"/>
            <a:ext cx="6593700" cy="94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C" sz="2400" dirty="0" smtClean="0">
                <a:solidFill>
                  <a:srgbClr val="FFA800"/>
                </a:solidFill>
              </a:rPr>
              <a:t>Gracias!</a:t>
            </a:r>
            <a:endParaRPr lang="es-EC" sz="2400" dirty="0">
              <a:solidFill>
                <a:srgbClr val="FFA800"/>
              </a:solidFill>
            </a:endParaRPr>
          </a:p>
        </p:txBody>
      </p:sp>
      <p:sp>
        <p:nvSpPr>
          <p:cNvPr id="6" name="Google Shape;321;p37"/>
          <p:cNvSpPr txBox="1">
            <a:spLocks/>
          </p:cNvSpPr>
          <p:nvPr/>
        </p:nvSpPr>
        <p:spPr>
          <a:xfrm>
            <a:off x="1275150" y="2298054"/>
            <a:ext cx="6593700" cy="16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>
              <a:buFont typeface="Open Sans"/>
              <a:buNone/>
            </a:pPr>
            <a:r>
              <a:rPr lang="en-US" sz="1600" b="1" dirty="0" smtClean="0">
                <a:solidFill>
                  <a:srgbClr val="FFFFFF"/>
                </a:solidFill>
              </a:rPr>
              <a:t>Preguntas?</a:t>
            </a:r>
          </a:p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 smtClean="0">
                <a:solidFill>
                  <a:srgbClr val="FFFFFF"/>
                </a:solidFill>
              </a:rPr>
              <a:t>vchimarro@utmachala.edu.ec</a:t>
            </a:r>
            <a:endParaRPr lang="en-US" sz="16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7950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C" dirty="0" smtClean="0"/>
              <a:t>Conceptos:: Procesos</a:t>
            </a:r>
            <a:endParaRPr dirty="0"/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-6000" y="-6927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5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7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sp>
        <p:nvSpPr>
          <p:cNvPr id="13" name="Google Shape;118;p16"/>
          <p:cNvSpPr txBox="1">
            <a:spLocks/>
          </p:cNvSpPr>
          <p:nvPr/>
        </p:nvSpPr>
        <p:spPr>
          <a:xfrm>
            <a:off x="6294350" y="4267200"/>
            <a:ext cx="2713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Facultad de Ingeniería Civil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Ing. Lewis Chimarro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Open Sans"/>
              <a:buNone/>
            </a:pPr>
            <a:r>
              <a:rPr lang="es-ES" sz="600" b="1" u="sng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lang="es-ES" sz="600" dirty="0">
              <a:solidFill>
                <a:srgbClr val="FFA800"/>
              </a:solidFill>
            </a:endParaRPr>
          </a:p>
        </p:txBody>
      </p:sp>
      <p:sp>
        <p:nvSpPr>
          <p:cNvPr id="8" name="Google Shape;120;p16"/>
          <p:cNvSpPr txBox="1">
            <a:spLocks noGrp="1"/>
          </p:cNvSpPr>
          <p:nvPr>
            <p:ph type="body" idx="1"/>
          </p:nvPr>
        </p:nvSpPr>
        <p:spPr>
          <a:xfrm>
            <a:off x="434706" y="1465675"/>
            <a:ext cx="5218799" cy="3526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Clr>
                <a:schemeClr val="accent1">
                  <a:lumMod val="75000"/>
                </a:schemeClr>
              </a:buClr>
              <a:buSzPts val="1800"/>
              <a:buNone/>
            </a:pPr>
            <a:r>
              <a:rPr lang="es-ES" dirty="0" smtClean="0">
                <a:solidFill>
                  <a:schemeClr val="bg1"/>
                </a:solidFill>
              </a:rPr>
              <a:t>Es un conjunto de prácticas realizadas para mantener un resultado. Incluye:</a:t>
            </a:r>
          </a:p>
          <a:p>
            <a:pPr marL="114300" indent="0" algn="just">
              <a:buClr>
                <a:schemeClr val="accent1">
                  <a:lumMod val="75000"/>
                </a:schemeClr>
              </a:buClr>
              <a:buSzPts val="1800"/>
              <a:buNone/>
            </a:pPr>
            <a:endParaRPr lang="es-ES" dirty="0" smtClean="0">
              <a:solidFill>
                <a:schemeClr val="bg1"/>
              </a:solidFill>
            </a:endParaRP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Métodos</a:t>
            </a: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Técnicas</a:t>
            </a: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Materiales</a:t>
            </a: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Herramientas</a:t>
            </a: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Personas</a:t>
            </a:r>
            <a:endParaRPr lang="es-ES" dirty="0">
              <a:solidFill>
                <a:schemeClr val="bg1"/>
              </a:solidFill>
            </a:endParaRP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endParaRPr lang="es-ES" dirty="0">
              <a:solidFill>
                <a:srgbClr val="021028"/>
              </a:solidFill>
            </a:endParaRPr>
          </a:p>
          <a:p>
            <a:pPr lvl="0" indent="-342900" algn="just">
              <a:buClr>
                <a:schemeClr val="accent1">
                  <a:lumMod val="75000"/>
                </a:schemeClr>
              </a:buClr>
              <a:buSzPts val="1800"/>
            </a:pPr>
            <a:endParaRPr lang="es-ES" dirty="0">
              <a:solidFill>
                <a:srgbClr val="02102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4927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C" dirty="0" smtClean="0"/>
              <a:t>Conceptos:: Áreas de proceso</a:t>
            </a:r>
            <a:endParaRPr dirty="0"/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-6000" y="-6927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6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7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sp>
        <p:nvSpPr>
          <p:cNvPr id="13" name="Google Shape;118;p16"/>
          <p:cNvSpPr txBox="1">
            <a:spLocks/>
          </p:cNvSpPr>
          <p:nvPr/>
        </p:nvSpPr>
        <p:spPr>
          <a:xfrm>
            <a:off x="6294350" y="4267200"/>
            <a:ext cx="2713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Facultad de Ingeniería Civil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Ing. Lewis Chimarro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Open Sans"/>
              <a:buNone/>
            </a:pPr>
            <a:r>
              <a:rPr lang="es-ES" sz="600" b="1" u="sng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lang="es-ES" sz="600" dirty="0">
              <a:solidFill>
                <a:srgbClr val="FFA800"/>
              </a:solidFill>
            </a:endParaRPr>
          </a:p>
        </p:txBody>
      </p:sp>
      <p:sp>
        <p:nvSpPr>
          <p:cNvPr id="8" name="Google Shape;120;p16"/>
          <p:cNvSpPr txBox="1">
            <a:spLocks noGrp="1"/>
          </p:cNvSpPr>
          <p:nvPr>
            <p:ph type="body" idx="1"/>
          </p:nvPr>
        </p:nvSpPr>
        <p:spPr>
          <a:xfrm>
            <a:off x="434706" y="1627943"/>
            <a:ext cx="5218799" cy="26392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Conjunto de actividades agrupadas para facilitar el camino a la mejora.</a:t>
            </a: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Establecen la capacidad de proceso en la organización.</a:t>
            </a: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Cada área pertenece a un nivel de madurez en la representación escalonada.</a:t>
            </a: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Las áreas de proceso tienen niveles de capacidad en la representación continua.</a:t>
            </a:r>
          </a:p>
          <a:p>
            <a:pPr marL="114300" indent="0" algn="just">
              <a:buClr>
                <a:schemeClr val="accent1">
                  <a:lumMod val="75000"/>
                </a:schemeClr>
              </a:buClr>
              <a:buSzPts val="1800"/>
              <a:buNone/>
            </a:pPr>
            <a:endParaRPr lang="es-ES" dirty="0">
              <a:solidFill>
                <a:schemeClr val="bg1"/>
              </a:solidFill>
            </a:endParaRP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endParaRPr lang="es-ES" dirty="0">
              <a:solidFill>
                <a:srgbClr val="021028"/>
              </a:solidFill>
            </a:endParaRPr>
          </a:p>
          <a:p>
            <a:pPr lvl="0" indent="-342900" algn="just">
              <a:buClr>
                <a:schemeClr val="accent1">
                  <a:lumMod val="75000"/>
                </a:schemeClr>
              </a:buClr>
              <a:buSzPts val="1800"/>
            </a:pPr>
            <a:endParaRPr lang="es-ES" dirty="0">
              <a:solidFill>
                <a:srgbClr val="02102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726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C" dirty="0" smtClean="0"/>
              <a:t>Conceptos:: Capacidad</a:t>
            </a:r>
            <a:endParaRPr dirty="0"/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-6000" y="-6927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7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7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sp>
        <p:nvSpPr>
          <p:cNvPr id="13" name="Google Shape;118;p16"/>
          <p:cNvSpPr txBox="1">
            <a:spLocks/>
          </p:cNvSpPr>
          <p:nvPr/>
        </p:nvSpPr>
        <p:spPr>
          <a:xfrm>
            <a:off x="6294350" y="4267200"/>
            <a:ext cx="2713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Facultad de Ingeniería Civil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Ing. Lewis Chimarro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Open Sans"/>
              <a:buNone/>
            </a:pPr>
            <a:r>
              <a:rPr lang="es-ES" sz="600" b="1" u="sng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lang="es-ES" sz="600" dirty="0">
              <a:solidFill>
                <a:srgbClr val="FFA800"/>
              </a:solidFill>
            </a:endParaRPr>
          </a:p>
        </p:txBody>
      </p:sp>
      <p:sp>
        <p:nvSpPr>
          <p:cNvPr id="8" name="Google Shape;120;p16"/>
          <p:cNvSpPr txBox="1">
            <a:spLocks noGrp="1"/>
          </p:cNvSpPr>
          <p:nvPr>
            <p:ph type="body" idx="1"/>
          </p:nvPr>
        </p:nvSpPr>
        <p:spPr>
          <a:xfrm>
            <a:off x="434707" y="1732277"/>
            <a:ext cx="5218799" cy="26392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Cualidad que permite un buen desarrollo y resultado de una actividad.</a:t>
            </a: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Capacidad (Nivel)</a:t>
            </a:r>
          </a:p>
          <a:p>
            <a:pPr lvl="1"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Se aplica a áreas de proceso</a:t>
            </a:r>
          </a:p>
          <a:p>
            <a:pPr lvl="1"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Cuanto mayor sea la capacidad del proceso, más predecible es el resultado del mismo.</a:t>
            </a:r>
          </a:p>
          <a:p>
            <a:pPr marL="114300" indent="0" algn="just">
              <a:buClr>
                <a:schemeClr val="accent1">
                  <a:lumMod val="75000"/>
                </a:schemeClr>
              </a:buClr>
              <a:buSzPts val="1800"/>
              <a:buNone/>
            </a:pPr>
            <a:endParaRPr lang="es-ES" dirty="0">
              <a:solidFill>
                <a:schemeClr val="bg1"/>
              </a:solidFill>
            </a:endParaRP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endParaRPr lang="es-ES" dirty="0">
              <a:solidFill>
                <a:srgbClr val="021028"/>
              </a:solidFill>
            </a:endParaRPr>
          </a:p>
          <a:p>
            <a:pPr lvl="0" indent="-342900" algn="just">
              <a:buClr>
                <a:schemeClr val="accent1">
                  <a:lumMod val="75000"/>
                </a:schemeClr>
              </a:buClr>
              <a:buSzPts val="1800"/>
            </a:pPr>
            <a:endParaRPr lang="es-ES" dirty="0">
              <a:solidFill>
                <a:srgbClr val="02102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0580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C" dirty="0" smtClean="0"/>
              <a:t>Conceptos:: Madurez</a:t>
            </a:r>
            <a:endParaRPr dirty="0"/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-6000" y="-6927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8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7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sp>
        <p:nvSpPr>
          <p:cNvPr id="13" name="Google Shape;118;p16"/>
          <p:cNvSpPr txBox="1">
            <a:spLocks/>
          </p:cNvSpPr>
          <p:nvPr/>
        </p:nvSpPr>
        <p:spPr>
          <a:xfrm>
            <a:off x="6294350" y="4267200"/>
            <a:ext cx="2713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Facultad de Ingeniería Civil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Ing. Lewis Chimarro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Open Sans"/>
              <a:buNone/>
            </a:pPr>
            <a:r>
              <a:rPr lang="es-ES" sz="600" b="1" u="sng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lang="es-ES" sz="600" dirty="0">
              <a:solidFill>
                <a:srgbClr val="FFA800"/>
              </a:solidFill>
            </a:endParaRPr>
          </a:p>
        </p:txBody>
      </p:sp>
      <p:sp>
        <p:nvSpPr>
          <p:cNvPr id="8" name="Google Shape;120;p16"/>
          <p:cNvSpPr txBox="1">
            <a:spLocks noGrp="1"/>
          </p:cNvSpPr>
          <p:nvPr>
            <p:ph type="body" idx="1"/>
          </p:nvPr>
        </p:nvSpPr>
        <p:spPr>
          <a:xfrm>
            <a:off x="434707" y="1732277"/>
            <a:ext cx="5218799" cy="26392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Alcance de la plenitud</a:t>
            </a: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Madurez (Nivel)</a:t>
            </a:r>
          </a:p>
          <a:p>
            <a:pPr lvl="1"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Es una etapa en el camino de evolución de los procesos que una organización emprende con la finalidad de convertirse en una organización madura.</a:t>
            </a:r>
          </a:p>
          <a:p>
            <a:pPr marL="114300" indent="0" algn="just">
              <a:buClr>
                <a:schemeClr val="accent1">
                  <a:lumMod val="75000"/>
                </a:schemeClr>
              </a:buClr>
              <a:buSzPts val="1800"/>
              <a:buNone/>
            </a:pPr>
            <a:endParaRPr lang="es-ES" dirty="0">
              <a:solidFill>
                <a:schemeClr val="bg1"/>
              </a:solidFill>
            </a:endParaRP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endParaRPr lang="es-ES" dirty="0">
              <a:solidFill>
                <a:srgbClr val="021028"/>
              </a:solidFill>
            </a:endParaRPr>
          </a:p>
          <a:p>
            <a:pPr lvl="0" indent="-342900" algn="just">
              <a:buClr>
                <a:schemeClr val="accent1">
                  <a:lumMod val="75000"/>
                </a:schemeClr>
              </a:buClr>
              <a:buSzPts val="1800"/>
            </a:pPr>
            <a:endParaRPr lang="es-ES" dirty="0">
              <a:solidFill>
                <a:srgbClr val="02102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1697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C" dirty="0" smtClean="0"/>
              <a:t>Conceptos:: Organización</a:t>
            </a:r>
            <a:endParaRPr dirty="0"/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-6000" y="-6927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9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7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sp>
        <p:nvSpPr>
          <p:cNvPr id="13" name="Google Shape;118;p16"/>
          <p:cNvSpPr txBox="1">
            <a:spLocks/>
          </p:cNvSpPr>
          <p:nvPr/>
        </p:nvSpPr>
        <p:spPr>
          <a:xfrm>
            <a:off x="6294350" y="4267200"/>
            <a:ext cx="2713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Facultad de Ingeniería Civil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Ing. Lewis Chimarro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Open Sans"/>
              <a:buNone/>
            </a:pPr>
            <a:r>
              <a:rPr lang="es-ES" sz="600" b="1" u="sng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lang="es-ES" sz="600" dirty="0">
              <a:solidFill>
                <a:srgbClr val="FFA800"/>
              </a:solidFill>
            </a:endParaRPr>
          </a:p>
        </p:txBody>
      </p:sp>
      <p:sp>
        <p:nvSpPr>
          <p:cNvPr id="8" name="Google Shape;120;p16"/>
          <p:cNvSpPr txBox="1">
            <a:spLocks noGrp="1"/>
          </p:cNvSpPr>
          <p:nvPr>
            <p:ph type="body" idx="1"/>
          </p:nvPr>
        </p:nvSpPr>
        <p:spPr>
          <a:xfrm>
            <a:off x="434707" y="1732277"/>
            <a:ext cx="5218799" cy="26392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Estructura organizativa</a:t>
            </a:r>
          </a:p>
          <a:p>
            <a:pPr lvl="1"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Empresa</a:t>
            </a:r>
          </a:p>
          <a:p>
            <a:pPr lvl="1"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Unidad de negocio</a:t>
            </a:r>
          </a:p>
          <a:p>
            <a:pPr lvl="1"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Centro de trabajo</a:t>
            </a:r>
          </a:p>
          <a:p>
            <a:pPr lvl="1"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 smtClean="0">
                <a:solidFill>
                  <a:schemeClr val="bg1"/>
                </a:solidFill>
              </a:rPr>
              <a:t>Proyecto</a:t>
            </a:r>
          </a:p>
          <a:p>
            <a:pPr marL="114300" indent="0" algn="just">
              <a:buClr>
                <a:schemeClr val="accent1">
                  <a:lumMod val="75000"/>
                </a:schemeClr>
              </a:buClr>
              <a:buSzPts val="1800"/>
              <a:buNone/>
            </a:pPr>
            <a:endParaRPr lang="es-ES" dirty="0">
              <a:solidFill>
                <a:schemeClr val="bg1"/>
              </a:solidFill>
            </a:endParaRPr>
          </a:p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endParaRPr lang="es-ES" dirty="0">
              <a:solidFill>
                <a:srgbClr val="021028"/>
              </a:solidFill>
            </a:endParaRPr>
          </a:p>
          <a:p>
            <a:pPr lvl="0" indent="-342900" algn="just">
              <a:buClr>
                <a:schemeClr val="accent1">
                  <a:lumMod val="75000"/>
                </a:schemeClr>
              </a:buClr>
              <a:buSzPts val="1800"/>
            </a:pPr>
            <a:endParaRPr lang="es-ES" dirty="0">
              <a:solidFill>
                <a:srgbClr val="02102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9589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theme/theme1.xml><?xml version="1.0" encoding="utf-8"?>
<a:theme xmlns:a="http://schemas.openxmlformats.org/drawingml/2006/main" name="Emil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4901</TotalTime>
  <Words>2488</Words>
  <Application>Microsoft Office PowerPoint</Application>
  <PresentationFormat>Presentación en pantalla (16:9)</PresentationFormat>
  <Paragraphs>348</Paragraphs>
  <Slides>46</Slides>
  <Notes>46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46</vt:i4>
      </vt:variant>
    </vt:vector>
  </HeadingPairs>
  <TitlesOfParts>
    <vt:vector size="50" baseType="lpstr">
      <vt:lpstr>Arial</vt:lpstr>
      <vt:lpstr>Merriweather</vt:lpstr>
      <vt:lpstr>Open Sans</vt:lpstr>
      <vt:lpstr>Emilia template</vt:lpstr>
      <vt:lpstr>Unidad IV MODELO DE INTEGRACIÓN DE CAPACIDAD DE MADUREZ DE SOFTWARE (CMMI)</vt:lpstr>
      <vt:lpstr>Introducción</vt:lpstr>
      <vt:lpstr>Introducción</vt:lpstr>
      <vt:lpstr>Conceptos</vt:lpstr>
      <vt:lpstr>Conceptos:: Procesos</vt:lpstr>
      <vt:lpstr>Conceptos:: Áreas de proceso</vt:lpstr>
      <vt:lpstr>Conceptos:: Capacidad</vt:lpstr>
      <vt:lpstr>Conceptos:: Madurez</vt:lpstr>
      <vt:lpstr>Conceptos:: Organización</vt:lpstr>
      <vt:lpstr>Conceptos:: Modelo </vt:lpstr>
      <vt:lpstr>Evolución de CMMI </vt:lpstr>
      <vt:lpstr>Evolución de CMMI </vt:lpstr>
      <vt:lpstr>Estructura y Elementos</vt:lpstr>
      <vt:lpstr>Categorias del Proceso</vt:lpstr>
      <vt:lpstr>Estándares de modelos de calidad</vt:lpstr>
      <vt:lpstr>Estándares de modelos de calidad</vt:lpstr>
      <vt:lpstr>Estándares de modelos de calidad</vt:lpstr>
      <vt:lpstr>Estándares de modelos de calidad</vt:lpstr>
      <vt:lpstr>ISO/IEC 9126      &amp; ISO/IEC 14598</vt:lpstr>
      <vt:lpstr>Estándares de modelos de calidad</vt:lpstr>
      <vt:lpstr>Estándares de modelos de calidad</vt:lpstr>
      <vt:lpstr>Propiedades de los modelos de calidad </vt:lpstr>
      <vt:lpstr>Número de capas</vt:lpstr>
      <vt:lpstr>Tipos de elementos del modelo </vt:lpstr>
      <vt:lpstr>Propósito del modelo</vt:lpstr>
      <vt:lpstr>Propósito del modelo</vt:lpstr>
      <vt:lpstr>Propósito del modelo</vt:lpstr>
      <vt:lpstr>Separación entre elementos internos y externos </vt:lpstr>
      <vt:lpstr>Relaciones entre factores de calidad </vt:lpstr>
      <vt:lpstr>Relaciones entre factores de calidad </vt:lpstr>
      <vt:lpstr>Relación de las métricas con los factores de calidad </vt:lpstr>
      <vt:lpstr>Propiedades de los Modelos de Calidad </vt:lpstr>
      <vt:lpstr>ESTRUCTURA DEL ESTÁNDAR ISO/IEC 9126-1 </vt:lpstr>
      <vt:lpstr>ESTRUCTURA DEL ESTÁNDAR ISO/IEC 9126-1 </vt:lpstr>
      <vt:lpstr>ESTRUCTURA DEL ESTÁNDAR ISO/IEC 9126-1 </vt:lpstr>
      <vt:lpstr>ESTRUCTURA DEL ESTÁNDAR ISO/IEC 9126-1 </vt:lpstr>
      <vt:lpstr>Presentación de PowerPoint</vt:lpstr>
      <vt:lpstr>Presentación de PowerPoint</vt:lpstr>
      <vt:lpstr>Implementación de modelos de calidad de software</vt:lpstr>
      <vt:lpstr>Implementación de modelos de calidad de software</vt:lpstr>
      <vt:lpstr>Implementación de modelos de calidad de software</vt:lpstr>
      <vt:lpstr>Implementación de modelos de calidad de software</vt:lpstr>
      <vt:lpstr>Implementación de modelos de calidad de software</vt:lpstr>
      <vt:lpstr>Implementación de modelos de calidad de software</vt:lpstr>
      <vt:lpstr>Implementación de modelos de calidad de software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Unidad I Calidad del Softwre</dc:title>
  <cp:lastModifiedBy>Lewis Chimarro</cp:lastModifiedBy>
  <cp:revision>143</cp:revision>
  <dcterms:modified xsi:type="dcterms:W3CDTF">2019-10-27T15:36:31Z</dcterms:modified>
</cp:coreProperties>
</file>